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66" r:id="rId4"/>
    <p:sldId id="259" r:id="rId5"/>
    <p:sldId id="261" r:id="rId6"/>
    <p:sldId id="281" r:id="rId7"/>
    <p:sldId id="267" r:id="rId8"/>
    <p:sldId id="282" r:id="rId9"/>
    <p:sldId id="268" r:id="rId10"/>
    <p:sldId id="283" r:id="rId11"/>
    <p:sldId id="269" r:id="rId12"/>
    <p:sldId id="270" r:id="rId13"/>
    <p:sldId id="271" r:id="rId14"/>
    <p:sldId id="272" r:id="rId15"/>
    <p:sldId id="273" r:id="rId16"/>
    <p:sldId id="274" r:id="rId17"/>
    <p:sldId id="275" r:id="rId18"/>
    <p:sldId id="276" r:id="rId19"/>
    <p:sldId id="277" r:id="rId20"/>
    <p:sldId id="278" r:id="rId21"/>
    <p:sldId id="279" r:id="rId22"/>
    <p:sldId id="263" r:id="rId23"/>
    <p:sldId id="285" r:id="rId24"/>
    <p:sldId id="258" r:id="rId25"/>
    <p:sldId id="264" r:id="rId26"/>
    <p:sldId id="284" r:id="rId27"/>
    <p:sldId id="265" r:id="rId28"/>
    <p:sldId id="286"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205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26205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51742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78627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18327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85515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594784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580018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817425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848771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390159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9591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307002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897184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991609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16598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8165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90062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77407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89339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56578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8" y="1550075"/>
            <a:ext cx="7477601" cy="958215"/>
          </a:xfrm>
          <a:prstGeom prst="rect">
            <a:avLst/>
          </a:prstGeom>
          <a:noFill/>
          <a:ln/>
        </p:spPr>
        <p:txBody>
          <a:bodyPr wrap="none" rtlCol="0" anchor="t"/>
          <a:lstStyle/>
          <a:p>
            <a:pPr marL="0" indent="0">
              <a:lnSpc>
                <a:spcPts val="7545"/>
              </a:lnSpc>
              <a:buNone/>
            </a:pPr>
            <a:r>
              <a:rPr lang="en-US" sz="6036" b="1" dirty="0">
                <a:solidFill>
                  <a:srgbClr val="00002E"/>
                </a:solidFill>
                <a:latin typeface="Nunito" pitchFamily="34" charset="0"/>
                <a:ea typeface="Nunito" pitchFamily="34" charset="-122"/>
                <a:cs typeface="Nunito" pitchFamily="34" charset="-120"/>
              </a:rPr>
              <a:t>Hardware Workshop</a:t>
            </a:r>
            <a:endParaRPr lang="en-US" sz="6036" dirty="0"/>
          </a:p>
        </p:txBody>
      </p:sp>
      <p:sp>
        <p:nvSpPr>
          <p:cNvPr id="6" name="Text 2"/>
          <p:cNvSpPr/>
          <p:nvPr/>
        </p:nvSpPr>
        <p:spPr>
          <a:xfrm>
            <a:off x="833197" y="2755397"/>
            <a:ext cx="7477601" cy="355402"/>
          </a:xfrm>
          <a:prstGeom prst="rect">
            <a:avLst/>
          </a:prstGeom>
          <a:noFill/>
          <a:ln/>
        </p:spPr>
        <p:txBody>
          <a:bodyPr wrap="none" rtlCol="0" anchor="t"/>
          <a:lstStyle/>
          <a:p>
            <a:pPr marL="0" indent="0">
              <a:lnSpc>
                <a:spcPts val="2799"/>
              </a:lnSpc>
              <a:buNone/>
            </a:pPr>
            <a:r>
              <a:rPr lang="en-US" sz="1750" dirty="0">
                <a:solidFill>
                  <a:srgbClr val="00002E"/>
                </a:solidFill>
                <a:latin typeface="Nunito" pitchFamily="2" charset="0"/>
                <a:ea typeface="PT Sans" pitchFamily="34" charset="-122"/>
                <a:cs typeface="PT Sans" pitchFamily="34" charset="-120"/>
              </a:rPr>
              <a:t>EE 104 | Lecturer: Dr. Pinku Ranjan | Lab Instructor: Dr. Sandesh Jain</a:t>
            </a:r>
            <a:endParaRPr lang="en-US" sz="1750" dirty="0">
              <a:latin typeface="Nunito" pitchFamily="2" charset="0"/>
            </a:endParaRPr>
          </a:p>
        </p:txBody>
      </p:sp>
      <p:sp>
        <p:nvSpPr>
          <p:cNvPr id="7" name="Text 3"/>
          <p:cNvSpPr/>
          <p:nvPr/>
        </p:nvSpPr>
        <p:spPr>
          <a:xfrm>
            <a:off x="833196" y="3230706"/>
            <a:ext cx="7477601" cy="355402"/>
          </a:xfrm>
          <a:prstGeom prst="rect">
            <a:avLst/>
          </a:prstGeom>
          <a:noFill/>
          <a:ln/>
        </p:spPr>
        <p:txBody>
          <a:bodyPr wrap="none" rtlCol="0" anchor="t"/>
          <a:lstStyle/>
          <a:p>
            <a:pPr marL="0" indent="0">
              <a:lnSpc>
                <a:spcPts val="2799"/>
              </a:lnSpc>
              <a:buNone/>
            </a:pPr>
            <a:r>
              <a:rPr lang="en-US" sz="1750" dirty="0">
                <a:solidFill>
                  <a:srgbClr val="00002E"/>
                </a:solidFill>
                <a:latin typeface="Nunito" pitchFamily="2" charset="0"/>
                <a:ea typeface="PT Sans" pitchFamily="34" charset="-122"/>
                <a:cs typeface="PT Sans" pitchFamily="34" charset="-120"/>
              </a:rPr>
              <a:t>Batch no.3 --&gt; Group no. 8  Presents</a:t>
            </a:r>
            <a:endParaRPr lang="en-US" sz="1750" dirty="0">
              <a:latin typeface="Nunito" pitchFamily="2" charset="0"/>
            </a:endParaRPr>
          </a:p>
        </p:txBody>
      </p:sp>
      <p:sp>
        <p:nvSpPr>
          <p:cNvPr id="8" name="Text 4"/>
          <p:cNvSpPr/>
          <p:nvPr/>
        </p:nvSpPr>
        <p:spPr>
          <a:xfrm>
            <a:off x="833195" y="4989056"/>
            <a:ext cx="7477601" cy="1352449"/>
          </a:xfrm>
          <a:prstGeom prst="rect">
            <a:avLst/>
          </a:prstGeom>
          <a:noFill/>
          <a:ln/>
        </p:spPr>
        <p:txBody>
          <a:bodyPr wrap="square" rtlCol="0" anchor="t"/>
          <a:lstStyle/>
          <a:p>
            <a:pPr marL="0" indent="0">
              <a:lnSpc>
                <a:spcPts val="2799"/>
              </a:lnSpc>
              <a:buNone/>
            </a:pPr>
            <a:r>
              <a:rPr lang="en-US" sz="1750" dirty="0">
                <a:latin typeface="Nunito" pitchFamily="2" charset="0"/>
              </a:rPr>
              <a:t> Wireless Charging station for electrical vehicle </a:t>
            </a:r>
          </a:p>
          <a:p>
            <a:pPr marL="0" indent="0">
              <a:lnSpc>
                <a:spcPts val="2799"/>
              </a:lnSpc>
              <a:buNone/>
            </a:pPr>
            <a:r>
              <a:rPr lang="en-US" sz="1750" dirty="0">
                <a:solidFill>
                  <a:srgbClr val="00002E"/>
                </a:solidFill>
                <a:latin typeface="Nunito" pitchFamily="2" charset="0"/>
                <a:ea typeface="PT Sans" pitchFamily="34" charset="-122"/>
                <a:cs typeface="PT Sans" pitchFamily="34" charset="-120"/>
              </a:rPr>
              <a:t> Bhudev Bhanpuriya – 2023BEE012 , Sambodhi Roy – 2023BMS-027,              Shubham Sharma –2023BEE032, Prince Agrawal- 2023BEE029</a:t>
            </a:r>
            <a:endParaRPr lang="en-US" sz="1750" dirty="0">
              <a:latin typeface="Nunito" pitchFamily="2" charset="0"/>
            </a:endParaRPr>
          </a:p>
        </p:txBody>
      </p:sp>
      <p:sp>
        <p:nvSpPr>
          <p:cNvPr id="9" name="Text 1">
            <a:extLst>
              <a:ext uri="{FF2B5EF4-FFF2-40B4-BE49-F238E27FC236}">
                <a16:creationId xmlns:a16="http://schemas.microsoft.com/office/drawing/2014/main" id="{ACCFFEC4-176C-5EB7-04EA-2DC63CA00CA8}"/>
              </a:ext>
            </a:extLst>
          </p:cNvPr>
          <p:cNvSpPr/>
          <p:nvPr/>
        </p:nvSpPr>
        <p:spPr>
          <a:xfrm>
            <a:off x="833196" y="3706014"/>
            <a:ext cx="3805712" cy="1055557"/>
          </a:xfrm>
          <a:prstGeom prst="rect">
            <a:avLst/>
          </a:prstGeom>
          <a:noFill/>
          <a:ln/>
        </p:spPr>
        <p:txBody>
          <a:bodyPr wrap="none" rtlCol="0" anchor="t"/>
          <a:lstStyle/>
          <a:p>
            <a:pPr marL="0" indent="0">
              <a:lnSpc>
                <a:spcPts val="7545"/>
              </a:lnSpc>
              <a:buNone/>
            </a:pPr>
            <a:r>
              <a:rPr lang="en-US" sz="3200" b="1" dirty="0">
                <a:solidFill>
                  <a:srgbClr val="0070C0"/>
                </a:solidFill>
                <a:latin typeface="Nunito" pitchFamily="34" charset="0"/>
              </a:rPr>
              <a:t>U-Drain V-Charge</a:t>
            </a:r>
            <a:endParaRPr lang="en-US" sz="3200"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671022" y="821172"/>
            <a:ext cx="722990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rPr>
              <a:t>Prototype Working </a:t>
            </a:r>
            <a:r>
              <a:rPr lang="en-US" b="1" dirty="0">
                <a:solidFill>
                  <a:srgbClr val="00002E"/>
                </a:solidFill>
                <a:latin typeface="Nunito" pitchFamily="34" charset="0"/>
              </a:rPr>
              <a:t>Dynamic Charging</a:t>
            </a:r>
            <a:endParaRPr lang="en-US" dirty="0"/>
          </a:p>
        </p:txBody>
      </p:sp>
      <p:pic>
        <p:nvPicPr>
          <p:cNvPr id="6" name="Picture 5">
            <a:extLst>
              <a:ext uri="{FF2B5EF4-FFF2-40B4-BE49-F238E27FC236}">
                <a16:creationId xmlns:a16="http://schemas.microsoft.com/office/drawing/2014/main" id="{DBA013C5-909D-1208-740E-7B7844A13047}"/>
              </a:ext>
            </a:extLst>
          </p:cNvPr>
          <p:cNvPicPr>
            <a:picLocks noChangeAspect="1"/>
          </p:cNvPicPr>
          <p:nvPr/>
        </p:nvPicPr>
        <p:blipFill>
          <a:blip r:embed="rId4"/>
          <a:stretch>
            <a:fillRect/>
          </a:stretch>
        </p:blipFill>
        <p:spPr>
          <a:xfrm>
            <a:off x="3294790" y="2205299"/>
            <a:ext cx="7229908" cy="5324621"/>
          </a:xfrm>
          <a:prstGeom prst="rect">
            <a:avLst/>
          </a:prstGeom>
        </p:spPr>
      </p:pic>
    </p:spTree>
    <p:extLst>
      <p:ext uri="{BB962C8B-B14F-4D97-AF65-F5344CB8AC3E}">
        <p14:creationId xmlns:p14="http://schemas.microsoft.com/office/powerpoint/2010/main" val="941301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171700" y="498783"/>
            <a:ext cx="647152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rPr>
              <a:t>Circuit Diagram </a:t>
            </a:r>
            <a:r>
              <a:rPr lang="en-US" b="1" dirty="0">
                <a:solidFill>
                  <a:srgbClr val="00002E"/>
                </a:solidFill>
                <a:latin typeface="Nunito" pitchFamily="34" charset="0"/>
              </a:rPr>
              <a:t>Dynamic Charging</a:t>
            </a:r>
            <a:endParaRPr lang="en-US" sz="4374" dirty="0"/>
          </a:p>
        </p:txBody>
      </p:sp>
      <p:pic>
        <p:nvPicPr>
          <p:cNvPr id="6" name="Picture 5">
            <a:extLst>
              <a:ext uri="{FF2B5EF4-FFF2-40B4-BE49-F238E27FC236}">
                <a16:creationId xmlns:a16="http://schemas.microsoft.com/office/drawing/2014/main" id="{87B0969C-57E5-EF8D-0E79-AC28E9E31D26}"/>
              </a:ext>
            </a:extLst>
          </p:cNvPr>
          <p:cNvPicPr>
            <a:picLocks noChangeAspect="1"/>
          </p:cNvPicPr>
          <p:nvPr/>
        </p:nvPicPr>
        <p:blipFill>
          <a:blip r:embed="rId4"/>
          <a:stretch>
            <a:fillRect/>
          </a:stretch>
        </p:blipFill>
        <p:spPr>
          <a:xfrm>
            <a:off x="2171700" y="1597306"/>
            <a:ext cx="10287000" cy="6632294"/>
          </a:xfrm>
          <a:prstGeom prst="rect">
            <a:avLst/>
          </a:prstGeom>
        </p:spPr>
      </p:pic>
    </p:spTree>
    <p:extLst>
      <p:ext uri="{BB962C8B-B14F-4D97-AF65-F5344CB8AC3E}">
        <p14:creationId xmlns:p14="http://schemas.microsoft.com/office/powerpoint/2010/main" val="3912625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049"/>
            <a:ext cx="14630400" cy="8229600"/>
          </a:xfrm>
          <a:prstGeom prst="rect">
            <a:avLst/>
          </a:prstGeom>
          <a:solidFill>
            <a:srgbClr val="F3F3FF">
              <a:alpha val="75000"/>
            </a:srgbClr>
          </a:solidFill>
          <a:ln/>
        </p:spPr>
        <p:txBody>
          <a:bodyPr/>
          <a:lstStyle/>
          <a:p>
            <a:endParaRPr lang="en-IN" dirty="0"/>
          </a:p>
        </p:txBody>
      </p:sp>
      <p:sp>
        <p:nvSpPr>
          <p:cNvPr id="4" name="Text 1"/>
          <p:cNvSpPr/>
          <p:nvPr/>
        </p:nvSpPr>
        <p:spPr>
          <a:xfrm>
            <a:off x="1057619" y="451381"/>
            <a:ext cx="6277818" cy="694373"/>
          </a:xfrm>
          <a:prstGeom prst="rect">
            <a:avLst/>
          </a:prstGeom>
          <a:noFill/>
          <a:ln/>
        </p:spPr>
        <p:txBody>
          <a:bodyPr wrap="none" rtlCol="0" anchor="t"/>
          <a:lstStyle/>
          <a:p>
            <a:pPr marL="0" indent="0">
              <a:lnSpc>
                <a:spcPts val="5468"/>
              </a:lnSpc>
              <a:buNone/>
            </a:pPr>
            <a:r>
              <a:rPr lang="en-US" sz="4400" b="1" dirty="0">
                <a:solidFill>
                  <a:srgbClr val="00002E"/>
                </a:solidFill>
                <a:latin typeface="Nunito" pitchFamily="34" charset="0"/>
              </a:rPr>
              <a:t>Programs Implemented</a:t>
            </a:r>
            <a:endParaRPr lang="en-US" sz="4400" dirty="0"/>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1647919" y="2452468"/>
            <a:ext cx="7458419" cy="1200838"/>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Nunito" pitchFamily="2" charset="0"/>
              </a:rPr>
              <a:t>#include&lt;Wire.h&gt;</a:t>
            </a:r>
          </a:p>
          <a:p>
            <a:pPr algn="just"/>
            <a:r>
              <a:rPr lang="en-US" dirty="0">
                <a:solidFill>
                  <a:schemeClr val="tx1"/>
                </a:solidFill>
                <a:latin typeface="Nunito" pitchFamily="2" charset="0"/>
              </a:rPr>
              <a:t>#include&lt;LiquidCrystal_I2C.h&gt;</a:t>
            </a:r>
          </a:p>
          <a:p>
            <a:pPr algn="just"/>
            <a:r>
              <a:rPr lang="en-US" dirty="0">
                <a:solidFill>
                  <a:schemeClr val="tx1"/>
                </a:solidFill>
                <a:latin typeface="Nunito" pitchFamily="2" charset="0"/>
              </a:rPr>
              <a:t>LiquidCrystal_I2C lcd(0x27 , 16 , 2);</a:t>
            </a:r>
            <a:endParaRPr lang="en-IN" dirty="0">
              <a:solidFill>
                <a:schemeClr val="tx1"/>
              </a:solidFill>
              <a:latin typeface="Nunito" pitchFamily="2" charset="0"/>
            </a:endParaRPr>
          </a:p>
        </p:txBody>
      </p:sp>
      <p:sp>
        <p:nvSpPr>
          <p:cNvPr id="6" name="Text 1">
            <a:extLst>
              <a:ext uri="{FF2B5EF4-FFF2-40B4-BE49-F238E27FC236}">
                <a16:creationId xmlns:a16="http://schemas.microsoft.com/office/drawing/2014/main" id="{88D65877-2E64-CA5F-B43F-4EE392C22041}"/>
              </a:ext>
            </a:extLst>
          </p:cNvPr>
          <p:cNvSpPr/>
          <p:nvPr/>
        </p:nvSpPr>
        <p:spPr>
          <a:xfrm>
            <a:off x="1647919" y="1454990"/>
            <a:ext cx="6277818" cy="694373"/>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34" charset="0"/>
              </a:rPr>
              <a:t>Including Header Files</a:t>
            </a:r>
            <a:endParaRPr lang="en-US" sz="3200" dirty="0"/>
          </a:p>
        </p:txBody>
      </p:sp>
      <p:sp>
        <p:nvSpPr>
          <p:cNvPr id="8" name="Text 1">
            <a:extLst>
              <a:ext uri="{FF2B5EF4-FFF2-40B4-BE49-F238E27FC236}">
                <a16:creationId xmlns:a16="http://schemas.microsoft.com/office/drawing/2014/main" id="{55937D72-6D2F-8C8A-F788-7E7FB003C9BA}"/>
              </a:ext>
            </a:extLst>
          </p:cNvPr>
          <p:cNvSpPr/>
          <p:nvPr/>
        </p:nvSpPr>
        <p:spPr>
          <a:xfrm>
            <a:off x="1577210" y="1458039"/>
            <a:ext cx="8161702" cy="694373"/>
          </a:xfrm>
          <a:prstGeom prst="rect">
            <a:avLst/>
          </a:prstGeom>
          <a:noFill/>
          <a:ln/>
        </p:spPr>
        <p:txBody>
          <a:bodyPr wrap="none" rtlCol="0" anchor="t"/>
          <a:lstStyle/>
          <a:p>
            <a:pPr marL="0" indent="0">
              <a:lnSpc>
                <a:spcPts val="5468"/>
              </a:lnSpc>
              <a:buNone/>
            </a:pPr>
            <a:endParaRPr lang="en-US" sz="4000" u="sng" dirty="0"/>
          </a:p>
        </p:txBody>
      </p:sp>
    </p:spTree>
    <p:extLst>
      <p:ext uri="{BB962C8B-B14F-4D97-AF65-F5344CB8AC3E}">
        <p14:creationId xmlns:p14="http://schemas.microsoft.com/office/powerpoint/2010/main" val="474006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latin typeface="Nunito" pitchFamily="2" charset="0"/>
            </a:endParaRPr>
          </a:p>
        </p:txBody>
      </p:sp>
      <p:sp>
        <p:nvSpPr>
          <p:cNvPr id="4" name="Text 1"/>
          <p:cNvSpPr/>
          <p:nvPr/>
        </p:nvSpPr>
        <p:spPr>
          <a:xfrm>
            <a:off x="1037381" y="275109"/>
            <a:ext cx="8910849" cy="694373"/>
          </a:xfrm>
          <a:prstGeom prst="rect">
            <a:avLst/>
          </a:prstGeom>
          <a:noFill/>
          <a:ln/>
        </p:spPr>
        <p:txBody>
          <a:bodyPr wrap="none" rtlCol="0" anchor="t"/>
          <a:lstStyle/>
          <a:p>
            <a:pPr marL="0" indent="0">
              <a:lnSpc>
                <a:spcPts val="5468"/>
              </a:lnSpc>
              <a:buNone/>
            </a:pPr>
            <a:r>
              <a:rPr lang="en-US" sz="4400" b="1" u="sng" dirty="0">
                <a:solidFill>
                  <a:srgbClr val="00002E"/>
                </a:solidFill>
                <a:latin typeface="Nunito" pitchFamily="2" charset="0"/>
              </a:rPr>
              <a:t>Arduino Code for Static Charging</a:t>
            </a:r>
            <a:endParaRPr lang="en-US" sz="4400" u="sng" dirty="0">
              <a:latin typeface="Nunito" pitchFamily="2" charset="0"/>
            </a:endParaRPr>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6510969" y="1044399"/>
            <a:ext cx="7458419"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Nunito" pitchFamily="2" charset="0"/>
              </a:rPr>
              <a:t>      int irSensorPin1 = 2; // Pin connected to take input of IR sensor</a:t>
            </a:r>
          </a:p>
          <a:p>
            <a:pPr algn="just"/>
            <a:r>
              <a:rPr lang="en-US" sz="1600" dirty="0">
                <a:solidFill>
                  <a:schemeClr val="tx1"/>
                </a:solidFill>
                <a:latin typeface="Nunito" pitchFamily="2" charset="0"/>
              </a:rPr>
              <a:t>      int relaypin1=6; //Pin connected to give output to Relay</a:t>
            </a:r>
          </a:p>
          <a:p>
            <a:pPr algn="just"/>
            <a:r>
              <a:rPr lang="en-US" sz="1600" dirty="0">
                <a:solidFill>
                  <a:schemeClr val="tx1"/>
                </a:solidFill>
                <a:latin typeface="Nunito" pitchFamily="2" charset="0"/>
              </a:rPr>
              <a:t>      unsigned long activationTime1 = 0;</a:t>
            </a:r>
          </a:p>
          <a:p>
            <a:pPr algn="just"/>
            <a:r>
              <a:rPr lang="en-US" sz="1600" dirty="0">
                <a:solidFill>
                  <a:schemeClr val="tx1"/>
                </a:solidFill>
                <a:latin typeface="Nunito" pitchFamily="2" charset="0"/>
              </a:rPr>
              <a:t>      unsigned long deactivationTime1 = 0;</a:t>
            </a:r>
          </a:p>
          <a:p>
            <a:pPr algn="just"/>
            <a:r>
              <a:rPr lang="en-US" sz="1600" dirty="0">
                <a:solidFill>
                  <a:schemeClr val="tx1"/>
                </a:solidFill>
                <a:latin typeface="Nunito" pitchFamily="2" charset="0"/>
              </a:rPr>
              <a:t>      unsigned long onTime1 = 0;</a:t>
            </a:r>
          </a:p>
          <a:p>
            <a:pPr algn="just"/>
            <a:r>
              <a:rPr lang="en-US" sz="1600" dirty="0">
                <a:solidFill>
                  <a:schemeClr val="tx1"/>
                </a:solidFill>
                <a:latin typeface="Nunito" pitchFamily="2" charset="0"/>
              </a:rPr>
              <a:t>      int x = 0;</a:t>
            </a:r>
          </a:p>
          <a:p>
            <a:pPr algn="just"/>
            <a:r>
              <a:rPr lang="en-US" sz="1600" dirty="0">
                <a:solidFill>
                  <a:schemeClr val="tx1"/>
                </a:solidFill>
                <a:latin typeface="Nunito" pitchFamily="2" charset="0"/>
              </a:rPr>
              <a:t>      float amount = 0;</a:t>
            </a:r>
          </a:p>
          <a:p>
            <a:pPr algn="just"/>
            <a:r>
              <a:rPr lang="en-US" sz="1600" dirty="0">
                <a:solidFill>
                  <a:schemeClr val="tx1"/>
                </a:solidFill>
                <a:latin typeface="Nunito" pitchFamily="2" charset="0"/>
              </a:rPr>
              <a:t>      int irSensorPin2 = 3; // Pin connected to take input of IR sensor</a:t>
            </a:r>
          </a:p>
          <a:p>
            <a:pPr algn="just"/>
            <a:r>
              <a:rPr lang="en-US" sz="1600" dirty="0">
                <a:solidFill>
                  <a:schemeClr val="tx1"/>
                </a:solidFill>
                <a:latin typeface="Nunito" pitchFamily="2" charset="0"/>
              </a:rPr>
              <a:t>      int relaypin2=7; //Pin connected to give output to Relay</a:t>
            </a:r>
          </a:p>
          <a:p>
            <a:pPr algn="just"/>
            <a:r>
              <a:rPr lang="en-US" sz="1600" dirty="0">
                <a:solidFill>
                  <a:schemeClr val="tx1"/>
                </a:solidFill>
                <a:latin typeface="Nunito" pitchFamily="2" charset="0"/>
              </a:rPr>
              <a:t>      unsigned long activationTime2 = 0;</a:t>
            </a:r>
          </a:p>
          <a:p>
            <a:pPr algn="just"/>
            <a:r>
              <a:rPr lang="en-US" sz="1600" dirty="0">
                <a:solidFill>
                  <a:schemeClr val="tx1"/>
                </a:solidFill>
                <a:latin typeface="Nunito" pitchFamily="2" charset="0"/>
              </a:rPr>
              <a:t>      unsigned long deactivationTime2 = 0;</a:t>
            </a:r>
          </a:p>
          <a:p>
            <a:pPr algn="just"/>
            <a:r>
              <a:rPr lang="en-US" sz="1600" dirty="0">
                <a:solidFill>
                  <a:schemeClr val="tx1"/>
                </a:solidFill>
                <a:latin typeface="Nunito" pitchFamily="2" charset="0"/>
              </a:rPr>
              <a:t>      unsigned long onTime2 = 0;</a:t>
            </a:r>
          </a:p>
          <a:p>
            <a:pPr algn="just"/>
            <a:r>
              <a:rPr lang="en-US" sz="1600" dirty="0">
                <a:solidFill>
                  <a:schemeClr val="tx1"/>
                </a:solidFill>
                <a:latin typeface="Nunito" pitchFamily="2" charset="0"/>
              </a:rPr>
              <a:t>      int y = 0;</a:t>
            </a:r>
          </a:p>
          <a:p>
            <a:pPr algn="just"/>
            <a:r>
              <a:rPr lang="en-US" sz="1600" dirty="0">
                <a:solidFill>
                  <a:schemeClr val="tx1"/>
                </a:solidFill>
                <a:latin typeface="Nunito" pitchFamily="2" charset="0"/>
              </a:rPr>
              <a:t>      int irSensorPin3 = 4; // Pin connected to take input of IR sensor</a:t>
            </a:r>
          </a:p>
          <a:p>
            <a:pPr algn="just"/>
            <a:r>
              <a:rPr lang="en-US" sz="1600" dirty="0">
                <a:solidFill>
                  <a:schemeClr val="tx1"/>
                </a:solidFill>
                <a:latin typeface="Nunito" pitchFamily="2" charset="0"/>
              </a:rPr>
              <a:t>      int relaypin3=8; //Pin connected to give output to Relay</a:t>
            </a:r>
          </a:p>
          <a:p>
            <a:pPr algn="just"/>
            <a:r>
              <a:rPr lang="en-US" sz="1600" dirty="0">
                <a:solidFill>
                  <a:schemeClr val="tx1"/>
                </a:solidFill>
                <a:latin typeface="Nunito" pitchFamily="2" charset="0"/>
              </a:rPr>
              <a:t>      unsigned long activationTime3 = 0;</a:t>
            </a:r>
          </a:p>
          <a:p>
            <a:pPr algn="just"/>
            <a:r>
              <a:rPr lang="en-US" sz="1600" dirty="0">
                <a:solidFill>
                  <a:schemeClr val="tx1"/>
                </a:solidFill>
                <a:latin typeface="Nunito" pitchFamily="2" charset="0"/>
              </a:rPr>
              <a:t>      unsigned long deactivationTime3 = 0;</a:t>
            </a:r>
          </a:p>
          <a:p>
            <a:pPr algn="just"/>
            <a:r>
              <a:rPr lang="en-US" sz="1600" dirty="0">
                <a:solidFill>
                  <a:schemeClr val="tx1"/>
                </a:solidFill>
                <a:latin typeface="Nunito" pitchFamily="2" charset="0"/>
              </a:rPr>
              <a:t>      unsigned long onTime3 = 0;</a:t>
            </a:r>
          </a:p>
          <a:p>
            <a:pPr algn="just"/>
            <a:r>
              <a:rPr lang="en-US" sz="1600" dirty="0">
                <a:solidFill>
                  <a:schemeClr val="tx1"/>
                </a:solidFill>
                <a:latin typeface="Nunito" pitchFamily="2" charset="0"/>
              </a:rPr>
              <a:t>      int z = 0;</a:t>
            </a:r>
          </a:p>
          <a:p>
            <a:pPr algn="just"/>
            <a:r>
              <a:rPr lang="en-US" sz="1600" dirty="0">
                <a:solidFill>
                  <a:schemeClr val="tx1"/>
                </a:solidFill>
                <a:latin typeface="Nunito" pitchFamily="2" charset="0"/>
              </a:rPr>
              <a:t>      int irSensorPin4 = 5; // Pin connected to take input of IR sensor</a:t>
            </a:r>
          </a:p>
          <a:p>
            <a:pPr algn="just"/>
            <a:r>
              <a:rPr lang="en-US" sz="1600" dirty="0">
                <a:solidFill>
                  <a:schemeClr val="tx1"/>
                </a:solidFill>
                <a:latin typeface="Nunito" pitchFamily="2" charset="0"/>
              </a:rPr>
              <a:t>      int relaypin4=9; //Pin connected to give output to Relay</a:t>
            </a:r>
          </a:p>
          <a:p>
            <a:pPr algn="just"/>
            <a:r>
              <a:rPr lang="en-US" sz="1600" dirty="0">
                <a:solidFill>
                  <a:schemeClr val="tx1"/>
                </a:solidFill>
                <a:latin typeface="Nunito" pitchFamily="2" charset="0"/>
              </a:rPr>
              <a:t>      unsigned long activationTime4 = 0;</a:t>
            </a:r>
          </a:p>
          <a:p>
            <a:pPr algn="just"/>
            <a:r>
              <a:rPr lang="en-US" sz="1600" dirty="0">
                <a:solidFill>
                  <a:schemeClr val="tx1"/>
                </a:solidFill>
                <a:latin typeface="Nunito" pitchFamily="2" charset="0"/>
              </a:rPr>
              <a:t>      unsigned long deactivationTime4 = 0;</a:t>
            </a:r>
          </a:p>
          <a:p>
            <a:pPr algn="just"/>
            <a:r>
              <a:rPr lang="en-US" sz="1600" dirty="0">
                <a:solidFill>
                  <a:schemeClr val="tx1"/>
                </a:solidFill>
                <a:latin typeface="Nunito" pitchFamily="2" charset="0"/>
              </a:rPr>
              <a:t>      unsigned long onTime4 = 0;</a:t>
            </a:r>
          </a:p>
          <a:p>
            <a:pPr algn="just"/>
            <a:r>
              <a:rPr lang="en-US" sz="1600" dirty="0">
                <a:solidFill>
                  <a:schemeClr val="tx1"/>
                </a:solidFill>
                <a:latin typeface="Nunito" pitchFamily="2" charset="0"/>
              </a:rPr>
              <a:t>      int a = 0;</a:t>
            </a:r>
            <a:endParaRPr lang="en-IN" sz="1600" dirty="0">
              <a:solidFill>
                <a:schemeClr val="tx1"/>
              </a:solidFill>
              <a:latin typeface="Nunito" pitchFamily="2" charset="0"/>
            </a:endParaRPr>
          </a:p>
        </p:txBody>
      </p:sp>
      <p:sp>
        <p:nvSpPr>
          <p:cNvPr id="6" name="Text 1">
            <a:extLst>
              <a:ext uri="{FF2B5EF4-FFF2-40B4-BE49-F238E27FC236}">
                <a16:creationId xmlns:a16="http://schemas.microsoft.com/office/drawing/2014/main" id="{F6FFF828-F32E-6F74-0D9C-98A0C4491AAC}"/>
              </a:ext>
            </a:extLst>
          </p:cNvPr>
          <p:cNvSpPr/>
          <p:nvPr/>
        </p:nvSpPr>
        <p:spPr>
          <a:xfrm>
            <a:off x="739926" y="3420427"/>
            <a:ext cx="5638839" cy="876151"/>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2" charset="0"/>
              </a:rPr>
              <a:t>Defining Variables And Pins</a:t>
            </a:r>
            <a:endParaRPr lang="en-US" sz="3200" dirty="0">
              <a:latin typeface="Nunito" pitchFamily="2" charset="0"/>
            </a:endParaRPr>
          </a:p>
        </p:txBody>
      </p:sp>
    </p:spTree>
    <p:extLst>
      <p:ext uri="{BB962C8B-B14F-4D97-AF65-F5344CB8AC3E}">
        <p14:creationId xmlns:p14="http://schemas.microsoft.com/office/powerpoint/2010/main" val="1144165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latin typeface="Nunito" pitchFamily="2" charset="0"/>
            </a:endParaRPr>
          </a:p>
        </p:txBody>
      </p:sp>
      <p:sp>
        <p:nvSpPr>
          <p:cNvPr id="4" name="Text 1"/>
          <p:cNvSpPr/>
          <p:nvPr/>
        </p:nvSpPr>
        <p:spPr>
          <a:xfrm>
            <a:off x="1037382" y="462398"/>
            <a:ext cx="627781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2" charset="0"/>
              </a:rPr>
              <a:t>Programs Implemented</a:t>
            </a:r>
            <a:endParaRPr lang="en-US" sz="4374" dirty="0">
              <a:latin typeface="Nunito" pitchFamily="2" charset="0"/>
            </a:endParaRPr>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6510969" y="1044399"/>
            <a:ext cx="7458419" cy="681944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Nunito" pitchFamily="2" charset="0"/>
              </a:rPr>
              <a:t>void setup()</a:t>
            </a:r>
          </a:p>
          <a:p>
            <a:pPr algn="just"/>
            <a:r>
              <a:rPr lang="en-US" dirty="0">
                <a:solidFill>
                  <a:schemeClr val="tx1"/>
                </a:solidFill>
                <a:latin typeface="Nunito" pitchFamily="2" charset="0"/>
              </a:rPr>
              <a:t>{  </a:t>
            </a:r>
          </a:p>
          <a:p>
            <a:pPr algn="just"/>
            <a:r>
              <a:rPr lang="en-US" dirty="0">
                <a:solidFill>
                  <a:schemeClr val="tx1"/>
                </a:solidFill>
                <a:latin typeface="Nunito" pitchFamily="2" charset="0"/>
              </a:rPr>
              <a:t>	pinMode (irSensorPin1, INPUT);</a:t>
            </a:r>
          </a:p>
          <a:p>
            <a:pPr algn="just"/>
            <a:r>
              <a:rPr lang="en-US" dirty="0">
                <a:solidFill>
                  <a:schemeClr val="tx1"/>
                </a:solidFill>
                <a:latin typeface="Nunito" pitchFamily="2" charset="0"/>
              </a:rPr>
              <a:t>	pinMode (irSensorPin2, INPUT);</a:t>
            </a:r>
          </a:p>
          <a:p>
            <a:pPr algn="just"/>
            <a:r>
              <a:rPr lang="en-US" dirty="0">
                <a:solidFill>
                  <a:schemeClr val="tx1"/>
                </a:solidFill>
                <a:latin typeface="Nunito" pitchFamily="2" charset="0"/>
              </a:rPr>
              <a:t>	pinMode (irSensorPin3, INPUT);</a:t>
            </a:r>
          </a:p>
          <a:p>
            <a:r>
              <a:rPr lang="en-US" dirty="0">
                <a:solidFill>
                  <a:schemeClr val="tx1"/>
                </a:solidFill>
                <a:latin typeface="Nunito" pitchFamily="2" charset="0"/>
              </a:rPr>
              <a:t>	pinMode (irSensorPin4, INPUT);  	</a:t>
            </a:r>
          </a:p>
          <a:p>
            <a:r>
              <a:rPr lang="en-US" dirty="0">
                <a:solidFill>
                  <a:schemeClr val="tx1"/>
                </a:solidFill>
                <a:latin typeface="Nunito" pitchFamily="2" charset="0"/>
              </a:rPr>
              <a:t>	pinMode (relaypin1,OUTPUT);</a:t>
            </a:r>
          </a:p>
          <a:p>
            <a:r>
              <a:rPr lang="en-US" dirty="0">
                <a:solidFill>
                  <a:schemeClr val="tx1"/>
                </a:solidFill>
                <a:latin typeface="Nunito" pitchFamily="2" charset="0"/>
              </a:rPr>
              <a:t>	pinMode (relaypin2,OUTPUT);</a:t>
            </a:r>
          </a:p>
          <a:p>
            <a:r>
              <a:rPr lang="en-US" dirty="0">
                <a:solidFill>
                  <a:schemeClr val="tx1"/>
                </a:solidFill>
                <a:latin typeface="Nunito" pitchFamily="2" charset="0"/>
              </a:rPr>
              <a:t>	pinMode (relaypin3,OUTPUT);</a:t>
            </a:r>
          </a:p>
          <a:p>
            <a:r>
              <a:rPr lang="en-US" dirty="0">
                <a:solidFill>
                  <a:schemeClr val="tx1"/>
                </a:solidFill>
                <a:latin typeface="Nunito" pitchFamily="2" charset="0"/>
              </a:rPr>
              <a:t>	pinMode (relaypin4,OUTPUT);</a:t>
            </a:r>
          </a:p>
          <a:p>
            <a:r>
              <a:rPr lang="en-US" dirty="0">
                <a:solidFill>
                  <a:schemeClr val="tx1"/>
                </a:solidFill>
                <a:latin typeface="Nunito" pitchFamily="2" charset="0"/>
              </a:rPr>
              <a:t>	digitalWrite (relaypin1,HIGH);</a:t>
            </a:r>
          </a:p>
          <a:p>
            <a:r>
              <a:rPr lang="en-US" dirty="0">
                <a:solidFill>
                  <a:schemeClr val="tx1"/>
                </a:solidFill>
                <a:latin typeface="Nunito" pitchFamily="2" charset="0"/>
              </a:rPr>
              <a:t>	digitalWrite (relaypin2,HIGH);</a:t>
            </a:r>
          </a:p>
          <a:p>
            <a:r>
              <a:rPr lang="en-US" dirty="0">
                <a:solidFill>
                  <a:schemeClr val="tx1"/>
                </a:solidFill>
                <a:latin typeface="Nunito" pitchFamily="2" charset="0"/>
              </a:rPr>
              <a:t>	digitalWrite (relaypin3,HIGH);</a:t>
            </a:r>
          </a:p>
          <a:p>
            <a:r>
              <a:rPr lang="en-US" dirty="0">
                <a:solidFill>
                  <a:schemeClr val="tx1"/>
                </a:solidFill>
                <a:latin typeface="Nunito" pitchFamily="2" charset="0"/>
              </a:rPr>
              <a:t>	digitalWrite (relaypin4,HIGH);</a:t>
            </a:r>
          </a:p>
          <a:p>
            <a:r>
              <a:rPr lang="en-US" dirty="0">
                <a:solidFill>
                  <a:schemeClr val="tx1"/>
                </a:solidFill>
                <a:latin typeface="Nunito" pitchFamily="2" charset="0"/>
              </a:rPr>
              <a:t>	Serial.begin (9600);</a:t>
            </a:r>
          </a:p>
          <a:p>
            <a:r>
              <a:rPr lang="en-US" dirty="0">
                <a:solidFill>
                  <a:schemeClr val="tx1"/>
                </a:solidFill>
                <a:latin typeface="Nunito" pitchFamily="2" charset="0"/>
              </a:rPr>
              <a:t>	lcd.init();</a:t>
            </a:r>
          </a:p>
          <a:p>
            <a:r>
              <a:rPr lang="en-US" dirty="0">
                <a:solidFill>
                  <a:schemeClr val="tx1"/>
                </a:solidFill>
                <a:latin typeface="Nunito" pitchFamily="2" charset="0"/>
              </a:rPr>
              <a:t>	lcd.backlight();</a:t>
            </a:r>
          </a:p>
          <a:p>
            <a:r>
              <a:rPr lang="en-US" dirty="0">
                <a:solidFill>
                  <a:schemeClr val="tx1"/>
                </a:solidFill>
                <a:latin typeface="Nunito" pitchFamily="2" charset="0"/>
              </a:rPr>
              <a:t>}</a:t>
            </a:r>
            <a:endParaRPr lang="en-IN" dirty="0">
              <a:solidFill>
                <a:schemeClr val="tx1"/>
              </a:solidFill>
              <a:latin typeface="Nunito" pitchFamily="2" charset="0"/>
            </a:endParaRPr>
          </a:p>
        </p:txBody>
      </p:sp>
      <p:sp>
        <p:nvSpPr>
          <p:cNvPr id="6" name="Text 1">
            <a:extLst>
              <a:ext uri="{FF2B5EF4-FFF2-40B4-BE49-F238E27FC236}">
                <a16:creationId xmlns:a16="http://schemas.microsoft.com/office/drawing/2014/main" id="{F6FFF828-F32E-6F74-0D9C-98A0C4491AAC}"/>
              </a:ext>
            </a:extLst>
          </p:cNvPr>
          <p:cNvSpPr/>
          <p:nvPr/>
        </p:nvSpPr>
        <p:spPr>
          <a:xfrm>
            <a:off x="2408083" y="3676724"/>
            <a:ext cx="3336315" cy="876151"/>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2" charset="0"/>
              </a:rPr>
              <a:t>Setup Function</a:t>
            </a:r>
            <a:endParaRPr lang="en-US" sz="3200" dirty="0">
              <a:latin typeface="Nunito" pitchFamily="2" charset="0"/>
            </a:endParaRPr>
          </a:p>
        </p:txBody>
      </p:sp>
    </p:spTree>
    <p:extLst>
      <p:ext uri="{BB962C8B-B14F-4D97-AF65-F5344CB8AC3E}">
        <p14:creationId xmlns:p14="http://schemas.microsoft.com/office/powerpoint/2010/main" val="827900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latin typeface="Nunito" pitchFamily="2" charset="0"/>
            </a:endParaRPr>
          </a:p>
        </p:txBody>
      </p:sp>
      <p:sp>
        <p:nvSpPr>
          <p:cNvPr id="4" name="Text 1"/>
          <p:cNvSpPr/>
          <p:nvPr/>
        </p:nvSpPr>
        <p:spPr>
          <a:xfrm>
            <a:off x="832674" y="115211"/>
            <a:ext cx="627781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2" charset="0"/>
              </a:rPr>
              <a:t>Programs Implemented</a:t>
            </a:r>
            <a:endParaRPr lang="en-US" sz="4374" dirty="0">
              <a:latin typeface="Nunito" pitchFamily="2" charset="0"/>
            </a:endParaRPr>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438883" y="972711"/>
            <a:ext cx="7140722"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Nunito" pitchFamily="2" charset="0"/>
              </a:rPr>
              <a:t>       void loop() </a:t>
            </a:r>
          </a:p>
          <a:p>
            <a:pPr algn="just"/>
            <a:r>
              <a:rPr lang="en-US" dirty="0">
                <a:solidFill>
                  <a:schemeClr val="tx1"/>
                </a:solidFill>
                <a:latin typeface="Nunito" pitchFamily="2" charset="0"/>
              </a:rPr>
              <a:t>       {  </a:t>
            </a:r>
          </a:p>
          <a:p>
            <a:pPr algn="just"/>
            <a:r>
              <a:rPr lang="en-US" dirty="0">
                <a:solidFill>
                  <a:schemeClr val="tx1"/>
                </a:solidFill>
                <a:latin typeface="Nunito" pitchFamily="2" charset="0"/>
              </a:rPr>
              <a:t>	</a:t>
            </a:r>
            <a:r>
              <a:rPr lang="en-US" dirty="0" err="1">
                <a:solidFill>
                  <a:schemeClr val="tx1"/>
                </a:solidFill>
                <a:latin typeface="Nunito" pitchFamily="2" charset="0"/>
              </a:rPr>
              <a:t>lcd.clear</a:t>
            </a:r>
            <a:r>
              <a:rPr lang="en-US" dirty="0">
                <a:solidFill>
                  <a:schemeClr val="tx1"/>
                </a:solidFill>
                <a:latin typeface="Nunito" pitchFamily="2" charset="0"/>
              </a:rPr>
              <a:t>();  </a:t>
            </a:r>
          </a:p>
          <a:p>
            <a:r>
              <a:rPr lang="en-US" dirty="0">
                <a:solidFill>
                  <a:schemeClr val="tx1"/>
                </a:solidFill>
                <a:latin typeface="Nunito" pitchFamily="2" charset="0"/>
              </a:rPr>
              <a:t>	int sensorState1 = </a:t>
            </a:r>
            <a:r>
              <a:rPr lang="en-US" dirty="0" err="1">
                <a:solidFill>
                  <a:schemeClr val="tx1"/>
                </a:solidFill>
                <a:latin typeface="Nunito" pitchFamily="2" charset="0"/>
              </a:rPr>
              <a:t>digitalRead</a:t>
            </a:r>
            <a:r>
              <a:rPr lang="en-US" dirty="0">
                <a:solidFill>
                  <a:schemeClr val="tx1"/>
                </a:solidFill>
                <a:latin typeface="Nunito" pitchFamily="2" charset="0"/>
              </a:rPr>
              <a:t>(irSensorPin1);</a:t>
            </a:r>
          </a:p>
          <a:p>
            <a:r>
              <a:rPr lang="en-US" dirty="0">
                <a:solidFill>
                  <a:schemeClr val="tx1"/>
                </a:solidFill>
                <a:latin typeface="Nunito" pitchFamily="2" charset="0"/>
              </a:rPr>
              <a:t>	int sensorState2 = </a:t>
            </a:r>
            <a:r>
              <a:rPr lang="en-US" dirty="0" err="1">
                <a:solidFill>
                  <a:schemeClr val="tx1"/>
                </a:solidFill>
                <a:latin typeface="Nunito" pitchFamily="2" charset="0"/>
              </a:rPr>
              <a:t>digitalRead</a:t>
            </a:r>
            <a:r>
              <a:rPr lang="en-US" dirty="0">
                <a:solidFill>
                  <a:schemeClr val="tx1"/>
                </a:solidFill>
                <a:latin typeface="Nunito" pitchFamily="2" charset="0"/>
              </a:rPr>
              <a:t>(irSensorPin2);</a:t>
            </a:r>
          </a:p>
          <a:p>
            <a:r>
              <a:rPr lang="en-US" dirty="0">
                <a:solidFill>
                  <a:schemeClr val="tx1"/>
                </a:solidFill>
                <a:latin typeface="Nunito" pitchFamily="2" charset="0"/>
              </a:rPr>
              <a:t>	int sensorState3 = </a:t>
            </a:r>
            <a:r>
              <a:rPr lang="en-US" dirty="0" err="1">
                <a:solidFill>
                  <a:schemeClr val="tx1"/>
                </a:solidFill>
                <a:latin typeface="Nunito" pitchFamily="2" charset="0"/>
              </a:rPr>
              <a:t>digitalRead</a:t>
            </a:r>
            <a:r>
              <a:rPr lang="en-US" dirty="0">
                <a:solidFill>
                  <a:schemeClr val="tx1"/>
                </a:solidFill>
                <a:latin typeface="Nunito" pitchFamily="2" charset="0"/>
              </a:rPr>
              <a:t>(irSensorPin3);</a:t>
            </a:r>
          </a:p>
          <a:p>
            <a:r>
              <a:rPr lang="en-US" dirty="0">
                <a:solidFill>
                  <a:schemeClr val="tx1"/>
                </a:solidFill>
                <a:latin typeface="Nunito" pitchFamily="2" charset="0"/>
              </a:rPr>
              <a:t>	int sensorState4 = </a:t>
            </a:r>
            <a:r>
              <a:rPr lang="en-US" dirty="0" err="1">
                <a:solidFill>
                  <a:schemeClr val="tx1"/>
                </a:solidFill>
                <a:latin typeface="Nunito" pitchFamily="2" charset="0"/>
              </a:rPr>
              <a:t>digitalRead</a:t>
            </a:r>
            <a:r>
              <a:rPr lang="en-US" dirty="0">
                <a:solidFill>
                  <a:schemeClr val="tx1"/>
                </a:solidFill>
                <a:latin typeface="Nunito" pitchFamily="2" charset="0"/>
              </a:rPr>
              <a:t>(irSensorPin4);</a:t>
            </a:r>
          </a:p>
          <a:p>
            <a:r>
              <a:rPr lang="en-US" dirty="0">
                <a:solidFill>
                  <a:schemeClr val="tx1"/>
                </a:solidFill>
                <a:latin typeface="Nunito" pitchFamily="2" charset="0"/>
              </a:rPr>
              <a:t>	if (sensorState1 == HIGH)</a:t>
            </a:r>
          </a:p>
          <a:p>
            <a:r>
              <a:rPr lang="en-US" dirty="0">
                <a:solidFill>
                  <a:schemeClr val="tx1"/>
                </a:solidFill>
                <a:latin typeface="Nunito" pitchFamily="2" charset="0"/>
              </a:rPr>
              <a:t>	{    </a:t>
            </a:r>
          </a:p>
          <a:p>
            <a:r>
              <a:rPr lang="en-US" dirty="0">
                <a:solidFill>
                  <a:schemeClr val="tx1"/>
                </a:solidFill>
                <a:latin typeface="Nunito" pitchFamily="2" charset="0"/>
              </a:rPr>
              <a:t>		// Sensor Deactivated    </a:t>
            </a:r>
          </a:p>
          <a:p>
            <a:r>
              <a:rPr lang="en-US" dirty="0">
                <a:solidFill>
                  <a:schemeClr val="tx1"/>
                </a:solidFill>
                <a:latin typeface="Nunito" pitchFamily="2" charset="0"/>
              </a:rPr>
              <a:t>		deactivationTime1 = </a:t>
            </a:r>
            <a:r>
              <a:rPr lang="en-US" dirty="0" err="1">
                <a:solidFill>
                  <a:schemeClr val="tx1"/>
                </a:solidFill>
                <a:latin typeface="Nunito" pitchFamily="2" charset="0"/>
              </a:rPr>
              <a:t>millis</a:t>
            </a:r>
            <a:r>
              <a:rPr lang="en-US" dirty="0">
                <a:solidFill>
                  <a:schemeClr val="tx1"/>
                </a:solidFill>
                <a:latin typeface="Nunito" pitchFamily="2" charset="0"/>
              </a:rPr>
              <a:t>();  					digitalWrite(relaypin1,HIGH); </a:t>
            </a:r>
          </a:p>
          <a:p>
            <a:r>
              <a:rPr lang="en-US" dirty="0">
                <a:solidFill>
                  <a:schemeClr val="tx1"/>
                </a:solidFill>
                <a:latin typeface="Nunito" pitchFamily="2" charset="0"/>
              </a:rPr>
              <a:t>	}</a:t>
            </a:r>
          </a:p>
          <a:p>
            <a:r>
              <a:rPr lang="en-US" dirty="0">
                <a:solidFill>
                  <a:schemeClr val="tx1"/>
                </a:solidFill>
                <a:latin typeface="Nunito" pitchFamily="2" charset="0"/>
              </a:rPr>
              <a:t>	else</a:t>
            </a:r>
          </a:p>
          <a:p>
            <a:r>
              <a:rPr lang="en-US" dirty="0">
                <a:solidFill>
                  <a:schemeClr val="tx1"/>
                </a:solidFill>
                <a:latin typeface="Nunito" pitchFamily="2" charset="0"/>
              </a:rPr>
              <a:t>	{    </a:t>
            </a:r>
          </a:p>
          <a:p>
            <a:r>
              <a:rPr lang="en-US" dirty="0">
                <a:solidFill>
                  <a:schemeClr val="tx1"/>
                </a:solidFill>
                <a:latin typeface="Nunito" pitchFamily="2" charset="0"/>
              </a:rPr>
              <a:t>		// Sensor Activated </a:t>
            </a:r>
          </a:p>
          <a:p>
            <a:r>
              <a:rPr lang="en-US" dirty="0">
                <a:solidFill>
                  <a:schemeClr val="tx1"/>
                </a:solidFill>
                <a:latin typeface="Nunito" pitchFamily="2" charset="0"/>
              </a:rPr>
              <a:t>		activationTime1 = </a:t>
            </a:r>
            <a:r>
              <a:rPr lang="en-US" dirty="0" err="1">
                <a:solidFill>
                  <a:schemeClr val="tx1"/>
                </a:solidFill>
                <a:latin typeface="Nunito" pitchFamily="2" charset="0"/>
              </a:rPr>
              <a:t>millis</a:t>
            </a:r>
            <a:r>
              <a:rPr lang="en-US" dirty="0">
                <a:solidFill>
                  <a:schemeClr val="tx1"/>
                </a:solidFill>
                <a:latin typeface="Nunito" pitchFamily="2" charset="0"/>
              </a:rPr>
              <a:t>();    				digitalWrite(relaypin1,LOW);  </a:t>
            </a:r>
          </a:p>
          <a:p>
            <a:r>
              <a:rPr lang="en-US" dirty="0">
                <a:solidFill>
                  <a:schemeClr val="tx1"/>
                </a:solidFill>
                <a:latin typeface="Nunito" pitchFamily="2" charset="0"/>
              </a:rPr>
              <a:t>	  	onTime1 = activationTime1 deactivationTime1;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(onTime1);  </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milliseconds");</a:t>
            </a:r>
          </a:p>
          <a:p>
            <a:r>
              <a:rPr lang="en-US" dirty="0">
                <a:solidFill>
                  <a:schemeClr val="tx1"/>
                </a:solidFill>
                <a:latin typeface="Nunito" pitchFamily="2" charset="0"/>
              </a:rPr>
              <a:t>		x = 1;  }</a:t>
            </a:r>
            <a:endParaRPr lang="en-IN" dirty="0">
              <a:solidFill>
                <a:schemeClr val="tx1"/>
              </a:solidFill>
              <a:latin typeface="Nunito" pitchFamily="2" charset="0"/>
            </a:endParaRPr>
          </a:p>
        </p:txBody>
      </p:sp>
      <p:sp>
        <p:nvSpPr>
          <p:cNvPr id="6" name="Text 1">
            <a:extLst>
              <a:ext uri="{FF2B5EF4-FFF2-40B4-BE49-F238E27FC236}">
                <a16:creationId xmlns:a16="http://schemas.microsoft.com/office/drawing/2014/main" id="{F6FFF828-F32E-6F74-0D9C-98A0C4491AAC}"/>
              </a:ext>
            </a:extLst>
          </p:cNvPr>
          <p:cNvSpPr/>
          <p:nvPr/>
        </p:nvSpPr>
        <p:spPr>
          <a:xfrm>
            <a:off x="7315200" y="88374"/>
            <a:ext cx="3336315" cy="876151"/>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2" charset="0"/>
              </a:rPr>
              <a:t>Loop Function</a:t>
            </a:r>
            <a:endParaRPr lang="en-US" sz="3200" dirty="0">
              <a:latin typeface="Nunito" pitchFamily="2" charset="0"/>
            </a:endParaRPr>
          </a:p>
        </p:txBody>
      </p:sp>
      <p:sp>
        <p:nvSpPr>
          <p:cNvPr id="7" name="Rectangle: Rounded Corners 6">
            <a:extLst>
              <a:ext uri="{FF2B5EF4-FFF2-40B4-BE49-F238E27FC236}">
                <a16:creationId xmlns:a16="http://schemas.microsoft.com/office/drawing/2014/main" id="{20C5191C-1075-F206-C217-EEBEBA4D4B97}"/>
              </a:ext>
            </a:extLst>
          </p:cNvPr>
          <p:cNvSpPr/>
          <p:nvPr/>
        </p:nvSpPr>
        <p:spPr>
          <a:xfrm>
            <a:off x="7784314" y="932866"/>
            <a:ext cx="6603716"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unito" pitchFamily="2" charset="0"/>
              </a:rPr>
              <a:t>if(sensorState1 == HIGH &amp;&amp; x == 1)</a:t>
            </a:r>
          </a:p>
          <a:p>
            <a:r>
              <a:rPr lang="en-US" dirty="0">
                <a:solidFill>
                  <a:schemeClr val="tx1"/>
                </a:solidFill>
                <a:latin typeface="Nunito" pitchFamily="2" charset="0"/>
              </a:rPr>
              <a:t>{    </a:t>
            </a:r>
          </a:p>
          <a:p>
            <a:r>
              <a:rPr lang="en-US" dirty="0">
                <a:solidFill>
                  <a:schemeClr val="tx1"/>
                </a:solidFill>
                <a:latin typeface="Nunito" pitchFamily="2" charset="0"/>
              </a:rPr>
              <a:t>	 digitalWrite(relaypin1,HIGH); </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("Station-1 ON for");</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(onTime1/1000.0);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seconds");</a:t>
            </a:r>
          </a:p>
          <a:p>
            <a:r>
              <a:rPr lang="en-US" dirty="0">
                <a:solidFill>
                  <a:schemeClr val="tx1"/>
                </a:solidFill>
                <a:latin typeface="Nunito" pitchFamily="2" charset="0"/>
              </a:rPr>
              <a:t>	 delay(5000);</a:t>
            </a:r>
          </a:p>
          <a:p>
            <a:r>
              <a:rPr lang="en-US" dirty="0">
                <a:solidFill>
                  <a:schemeClr val="tx1"/>
                </a:solidFill>
                <a:latin typeface="Nunito" pitchFamily="2" charset="0"/>
              </a:rPr>
              <a:t> 	 </a:t>
            </a:r>
            <a:r>
              <a:rPr lang="en-US" dirty="0" err="1">
                <a:solidFill>
                  <a:schemeClr val="tx1"/>
                </a:solidFill>
                <a:latin typeface="Nunito" pitchFamily="2" charset="0"/>
              </a:rPr>
              <a:t>lcd.clear</a:t>
            </a:r>
            <a:r>
              <a:rPr lang="en-US" dirty="0">
                <a:solidFill>
                  <a:schemeClr val="tx1"/>
                </a:solidFill>
                <a:latin typeface="Nunito" pitchFamily="2" charset="0"/>
              </a:rPr>
              <a:t>();</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("Amount :");</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amount = onTime1 * 0.0002;</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(amount);</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rupees");</a:t>
            </a:r>
          </a:p>
          <a:p>
            <a:r>
              <a:rPr lang="en-US" dirty="0">
                <a:solidFill>
                  <a:schemeClr val="tx1"/>
                </a:solidFill>
                <a:latin typeface="Nunito" pitchFamily="2" charset="0"/>
              </a:rPr>
              <a:t>	 delay(5000);</a:t>
            </a:r>
          </a:p>
          <a:p>
            <a:r>
              <a:rPr lang="en-US" dirty="0">
                <a:solidFill>
                  <a:schemeClr val="tx1"/>
                </a:solidFill>
                <a:latin typeface="Nunito" pitchFamily="2" charset="0"/>
              </a:rPr>
              <a:t>	 x=0; </a:t>
            </a:r>
          </a:p>
          <a:p>
            <a:r>
              <a:rPr lang="en-US" dirty="0">
                <a:solidFill>
                  <a:schemeClr val="tx1"/>
                </a:solidFill>
                <a:latin typeface="Nunito" pitchFamily="2" charset="0"/>
              </a:rPr>
              <a:t>	 amount = 0;</a:t>
            </a:r>
          </a:p>
          <a:p>
            <a:r>
              <a:rPr lang="en-US" dirty="0">
                <a:solidFill>
                  <a:schemeClr val="tx1"/>
                </a:solidFill>
                <a:latin typeface="Nunito" pitchFamily="2" charset="0"/>
              </a:rPr>
              <a:t>}</a:t>
            </a:r>
          </a:p>
          <a:p>
            <a:r>
              <a:rPr lang="en-US" dirty="0">
                <a:solidFill>
                  <a:schemeClr val="tx1"/>
                </a:solidFill>
                <a:latin typeface="Nunito" pitchFamily="2" charset="0"/>
              </a:rPr>
              <a:t>// Optional delay to prevent rapid toggling</a:t>
            </a:r>
            <a:endParaRPr lang="en-IN" dirty="0">
              <a:solidFill>
                <a:schemeClr val="tx1"/>
              </a:solidFill>
              <a:latin typeface="Nunito" pitchFamily="2" charset="0"/>
            </a:endParaRPr>
          </a:p>
        </p:txBody>
      </p:sp>
    </p:spTree>
    <p:extLst>
      <p:ext uri="{BB962C8B-B14F-4D97-AF65-F5344CB8AC3E}">
        <p14:creationId xmlns:p14="http://schemas.microsoft.com/office/powerpoint/2010/main" val="292134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8466"/>
            <a:ext cx="14630400" cy="8229600"/>
          </a:xfrm>
          <a:prstGeom prst="rect">
            <a:avLst/>
          </a:prstGeom>
          <a:solidFill>
            <a:srgbClr val="F3F3FF">
              <a:alpha val="75000"/>
            </a:srgbClr>
          </a:solidFill>
          <a:ln/>
        </p:spPr>
        <p:txBody>
          <a:bodyPr/>
          <a:lstStyle/>
          <a:p>
            <a:endParaRPr lang="en-IN" dirty="0">
              <a:latin typeface="Nunito" pitchFamily="2" charset="0"/>
            </a:endParaRPr>
          </a:p>
        </p:txBody>
      </p:sp>
      <p:sp>
        <p:nvSpPr>
          <p:cNvPr id="4" name="Text 1"/>
          <p:cNvSpPr/>
          <p:nvPr/>
        </p:nvSpPr>
        <p:spPr>
          <a:xfrm>
            <a:off x="832674" y="115211"/>
            <a:ext cx="627781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2" charset="0"/>
              </a:rPr>
              <a:t>Programs Implemented</a:t>
            </a:r>
            <a:endParaRPr lang="en-US" sz="4374" dirty="0">
              <a:latin typeface="Nunito" pitchFamily="2" charset="0"/>
            </a:endParaRPr>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438883" y="972711"/>
            <a:ext cx="6602400"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Nunito" pitchFamily="2" charset="0"/>
              </a:rPr>
              <a:t>if (sensorState2 == HIGH)</a:t>
            </a:r>
          </a:p>
          <a:p>
            <a:pPr algn="just"/>
            <a:r>
              <a:rPr lang="en-US" dirty="0">
                <a:solidFill>
                  <a:schemeClr val="tx1"/>
                </a:solidFill>
                <a:latin typeface="Nunito" pitchFamily="2" charset="0"/>
              </a:rPr>
              <a:t>{    </a:t>
            </a:r>
          </a:p>
          <a:p>
            <a:r>
              <a:rPr lang="en-US" dirty="0">
                <a:solidFill>
                  <a:schemeClr val="tx1"/>
                </a:solidFill>
                <a:latin typeface="Nunito" pitchFamily="2" charset="0"/>
              </a:rPr>
              <a:t>	// Sensor Deactivated</a:t>
            </a:r>
          </a:p>
          <a:p>
            <a:r>
              <a:rPr lang="en-US" dirty="0">
                <a:solidFill>
                  <a:schemeClr val="tx1"/>
                </a:solidFill>
                <a:latin typeface="Nunito" pitchFamily="2" charset="0"/>
              </a:rPr>
              <a:t>	deactivationTime2 = </a:t>
            </a:r>
            <a:r>
              <a:rPr lang="en-US" dirty="0" err="1">
                <a:solidFill>
                  <a:schemeClr val="tx1"/>
                </a:solidFill>
                <a:latin typeface="Nunito" pitchFamily="2" charset="0"/>
              </a:rPr>
              <a:t>millis</a:t>
            </a:r>
            <a:r>
              <a:rPr lang="en-US" dirty="0">
                <a:solidFill>
                  <a:schemeClr val="tx1"/>
                </a:solidFill>
                <a:latin typeface="Nunito" pitchFamily="2" charset="0"/>
              </a:rPr>
              <a:t>();   	digitalWrite(relaypin2,HIGH);</a:t>
            </a:r>
          </a:p>
          <a:p>
            <a:r>
              <a:rPr lang="en-US" dirty="0">
                <a:solidFill>
                  <a:schemeClr val="tx1"/>
                </a:solidFill>
                <a:latin typeface="Nunito" pitchFamily="2" charset="0"/>
              </a:rPr>
              <a:t>}</a:t>
            </a:r>
          </a:p>
          <a:p>
            <a:r>
              <a:rPr lang="en-US" dirty="0">
                <a:solidFill>
                  <a:schemeClr val="tx1"/>
                </a:solidFill>
                <a:latin typeface="Nunito" pitchFamily="2" charset="0"/>
              </a:rPr>
              <a:t>else</a:t>
            </a:r>
          </a:p>
          <a:p>
            <a:r>
              <a:rPr lang="en-US" dirty="0">
                <a:solidFill>
                  <a:schemeClr val="tx1"/>
                </a:solidFill>
                <a:latin typeface="Nunito" pitchFamily="2" charset="0"/>
              </a:rPr>
              <a:t>{    </a:t>
            </a:r>
          </a:p>
          <a:p>
            <a:r>
              <a:rPr lang="en-US" dirty="0">
                <a:solidFill>
                  <a:schemeClr val="tx1"/>
                </a:solidFill>
                <a:latin typeface="Nunito" pitchFamily="2" charset="0"/>
              </a:rPr>
              <a:t>	// Sensor Activated    </a:t>
            </a:r>
          </a:p>
          <a:p>
            <a:r>
              <a:rPr lang="en-US" dirty="0">
                <a:solidFill>
                  <a:schemeClr val="tx1"/>
                </a:solidFill>
                <a:latin typeface="Nunito" pitchFamily="2" charset="0"/>
              </a:rPr>
              <a:t>	activationTime2 = </a:t>
            </a:r>
            <a:r>
              <a:rPr lang="en-US" dirty="0" err="1">
                <a:solidFill>
                  <a:schemeClr val="tx1"/>
                </a:solidFill>
                <a:latin typeface="Nunito" pitchFamily="2" charset="0"/>
              </a:rPr>
              <a:t>millis</a:t>
            </a:r>
            <a:r>
              <a:rPr lang="en-US" dirty="0">
                <a:solidFill>
                  <a:schemeClr val="tx1"/>
                </a:solidFill>
                <a:latin typeface="Nunito" pitchFamily="2" charset="0"/>
              </a:rPr>
              <a:t>();</a:t>
            </a:r>
          </a:p>
          <a:p>
            <a:r>
              <a:rPr lang="en-US" dirty="0">
                <a:solidFill>
                  <a:schemeClr val="tx1"/>
                </a:solidFill>
                <a:latin typeface="Nunito" pitchFamily="2" charset="0"/>
              </a:rPr>
              <a:t>	digitalWrite(relaypin2,LOW);</a:t>
            </a:r>
          </a:p>
          <a:p>
            <a:r>
              <a:rPr lang="en-US" dirty="0">
                <a:solidFill>
                  <a:schemeClr val="tx1"/>
                </a:solidFill>
                <a:latin typeface="Nunito" pitchFamily="2" charset="0"/>
              </a:rPr>
              <a:t>	onTime2 = activationTime2 - deactivationTime2;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(onTime2);</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milliseconds");</a:t>
            </a:r>
          </a:p>
          <a:p>
            <a:r>
              <a:rPr lang="en-US" dirty="0">
                <a:solidFill>
                  <a:schemeClr val="tx1"/>
                </a:solidFill>
                <a:latin typeface="Nunito" pitchFamily="2" charset="0"/>
              </a:rPr>
              <a:t>	y = 1;</a:t>
            </a:r>
          </a:p>
          <a:p>
            <a:r>
              <a:rPr lang="en-US" dirty="0">
                <a:solidFill>
                  <a:schemeClr val="tx1"/>
                </a:solidFill>
                <a:latin typeface="Nunito" pitchFamily="2" charset="0"/>
              </a:rPr>
              <a:t>}</a:t>
            </a:r>
            <a:endParaRPr lang="en-IN" dirty="0">
              <a:solidFill>
                <a:schemeClr val="tx1"/>
              </a:solidFill>
              <a:latin typeface="Nunito" pitchFamily="2" charset="0"/>
            </a:endParaRPr>
          </a:p>
        </p:txBody>
      </p:sp>
      <p:sp>
        <p:nvSpPr>
          <p:cNvPr id="6" name="Text 1">
            <a:extLst>
              <a:ext uri="{FF2B5EF4-FFF2-40B4-BE49-F238E27FC236}">
                <a16:creationId xmlns:a16="http://schemas.microsoft.com/office/drawing/2014/main" id="{F6FFF828-F32E-6F74-0D9C-98A0C4491AAC}"/>
              </a:ext>
            </a:extLst>
          </p:cNvPr>
          <p:cNvSpPr/>
          <p:nvPr/>
        </p:nvSpPr>
        <p:spPr>
          <a:xfrm>
            <a:off x="7315200" y="88374"/>
            <a:ext cx="4373696" cy="876151"/>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2" charset="0"/>
              </a:rPr>
              <a:t>Loop Function-Contd.</a:t>
            </a:r>
            <a:endParaRPr lang="en-US" sz="3200" dirty="0">
              <a:latin typeface="Nunito" pitchFamily="2" charset="0"/>
            </a:endParaRPr>
          </a:p>
        </p:txBody>
      </p:sp>
      <p:sp>
        <p:nvSpPr>
          <p:cNvPr id="7" name="Rectangle: Rounded Corners 6">
            <a:extLst>
              <a:ext uri="{FF2B5EF4-FFF2-40B4-BE49-F238E27FC236}">
                <a16:creationId xmlns:a16="http://schemas.microsoft.com/office/drawing/2014/main" id="{20C5191C-1075-F206-C217-EEBEBA4D4B97}"/>
              </a:ext>
            </a:extLst>
          </p:cNvPr>
          <p:cNvSpPr/>
          <p:nvPr/>
        </p:nvSpPr>
        <p:spPr>
          <a:xfrm>
            <a:off x="7589119" y="958126"/>
            <a:ext cx="6603716"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unito" pitchFamily="2" charset="0"/>
              </a:rPr>
              <a:t>if(sensorState2 == HIGH &amp;&amp; y == 1)</a:t>
            </a:r>
          </a:p>
          <a:p>
            <a:r>
              <a:rPr lang="en-US" dirty="0">
                <a:solidFill>
                  <a:schemeClr val="tx1"/>
                </a:solidFill>
                <a:latin typeface="Nunito" pitchFamily="2" charset="0"/>
              </a:rPr>
              <a:t>{   </a:t>
            </a:r>
          </a:p>
          <a:p>
            <a:r>
              <a:rPr lang="en-US" dirty="0">
                <a:solidFill>
                  <a:schemeClr val="tx1"/>
                </a:solidFill>
                <a:latin typeface="Nunito" pitchFamily="2" charset="0"/>
              </a:rPr>
              <a:t>	digitalWrite(relaypin2,HIGH);</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("Station-2 ON for");</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(onTime2/1000.0);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seconds");</a:t>
            </a:r>
          </a:p>
          <a:p>
            <a:r>
              <a:rPr lang="en-US" dirty="0">
                <a:solidFill>
                  <a:schemeClr val="tx1"/>
                </a:solidFill>
                <a:latin typeface="Nunito" pitchFamily="2" charset="0"/>
              </a:rPr>
              <a:t>	delay(5000);</a:t>
            </a:r>
          </a:p>
          <a:p>
            <a:r>
              <a:rPr lang="en-US" dirty="0">
                <a:solidFill>
                  <a:schemeClr val="tx1"/>
                </a:solidFill>
                <a:latin typeface="Nunito" pitchFamily="2" charset="0"/>
              </a:rPr>
              <a:t>	</a:t>
            </a:r>
            <a:r>
              <a:rPr lang="en-US" dirty="0" err="1">
                <a:solidFill>
                  <a:schemeClr val="tx1"/>
                </a:solidFill>
                <a:latin typeface="Nunito" pitchFamily="2" charset="0"/>
              </a:rPr>
              <a:t>lcd.clear</a:t>
            </a:r>
            <a:r>
              <a:rPr lang="en-US" dirty="0">
                <a:solidFill>
                  <a:schemeClr val="tx1"/>
                </a:solidFill>
                <a:latin typeface="Nunito" pitchFamily="2" charset="0"/>
              </a:rPr>
              <a:t>();</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("Amount :");</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amount = onTime2 * 0.0002;</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(amount);</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rupees");</a:t>
            </a:r>
          </a:p>
          <a:p>
            <a:r>
              <a:rPr lang="en-US" dirty="0">
                <a:solidFill>
                  <a:schemeClr val="tx1"/>
                </a:solidFill>
                <a:latin typeface="Nunito" pitchFamily="2" charset="0"/>
              </a:rPr>
              <a:t>	delay(5000);</a:t>
            </a:r>
          </a:p>
          <a:p>
            <a:r>
              <a:rPr lang="en-US" dirty="0">
                <a:solidFill>
                  <a:schemeClr val="tx1"/>
                </a:solidFill>
                <a:latin typeface="Nunito" pitchFamily="2" charset="0"/>
              </a:rPr>
              <a:t>	y=0;</a:t>
            </a:r>
          </a:p>
          <a:p>
            <a:r>
              <a:rPr lang="en-US" dirty="0">
                <a:solidFill>
                  <a:schemeClr val="tx1"/>
                </a:solidFill>
                <a:latin typeface="Nunito" pitchFamily="2" charset="0"/>
              </a:rPr>
              <a:t>	amount = 0;</a:t>
            </a:r>
          </a:p>
          <a:p>
            <a:r>
              <a:rPr lang="en-US" dirty="0">
                <a:solidFill>
                  <a:schemeClr val="tx1"/>
                </a:solidFill>
                <a:latin typeface="Nunito" pitchFamily="2" charset="0"/>
              </a:rPr>
              <a:t>}</a:t>
            </a:r>
            <a:endParaRPr lang="en-IN" dirty="0">
              <a:solidFill>
                <a:schemeClr val="tx1"/>
              </a:solidFill>
              <a:latin typeface="Nunito" pitchFamily="2" charset="0"/>
            </a:endParaRPr>
          </a:p>
        </p:txBody>
      </p:sp>
    </p:spTree>
    <p:extLst>
      <p:ext uri="{BB962C8B-B14F-4D97-AF65-F5344CB8AC3E}">
        <p14:creationId xmlns:p14="http://schemas.microsoft.com/office/powerpoint/2010/main" val="973407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8466"/>
            <a:ext cx="14630400" cy="8229600"/>
          </a:xfrm>
          <a:prstGeom prst="rect">
            <a:avLst/>
          </a:prstGeom>
          <a:solidFill>
            <a:srgbClr val="F3F3FF">
              <a:alpha val="75000"/>
            </a:srgbClr>
          </a:solidFill>
          <a:ln/>
        </p:spPr>
        <p:txBody>
          <a:bodyPr/>
          <a:lstStyle/>
          <a:p>
            <a:endParaRPr lang="en-IN" dirty="0">
              <a:latin typeface="Nunito" pitchFamily="2" charset="0"/>
            </a:endParaRPr>
          </a:p>
        </p:txBody>
      </p:sp>
      <p:sp>
        <p:nvSpPr>
          <p:cNvPr id="4" name="Text 1"/>
          <p:cNvSpPr/>
          <p:nvPr/>
        </p:nvSpPr>
        <p:spPr>
          <a:xfrm>
            <a:off x="832674" y="115211"/>
            <a:ext cx="627781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2" charset="0"/>
              </a:rPr>
              <a:t>Programs Implemented</a:t>
            </a:r>
            <a:endParaRPr lang="en-US" sz="4374" dirty="0">
              <a:latin typeface="Nunito" pitchFamily="2" charset="0"/>
            </a:endParaRPr>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438883" y="972711"/>
            <a:ext cx="6602400"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Nunito" pitchFamily="2" charset="0"/>
              </a:rPr>
              <a:t> if (sensorState3 == HIGH)</a:t>
            </a:r>
          </a:p>
          <a:p>
            <a:pPr algn="just"/>
            <a:r>
              <a:rPr lang="en-US" dirty="0">
                <a:solidFill>
                  <a:schemeClr val="tx1"/>
                </a:solidFill>
                <a:latin typeface="Nunito" pitchFamily="2" charset="0"/>
              </a:rPr>
              <a:t>{    </a:t>
            </a:r>
          </a:p>
          <a:p>
            <a:pPr algn="just"/>
            <a:r>
              <a:rPr lang="en-US" dirty="0">
                <a:solidFill>
                  <a:schemeClr val="tx1"/>
                </a:solidFill>
                <a:latin typeface="Nunito" pitchFamily="2" charset="0"/>
              </a:rPr>
              <a:t>	// Sensor Deactivated</a:t>
            </a:r>
          </a:p>
          <a:p>
            <a:r>
              <a:rPr lang="en-US" dirty="0">
                <a:solidFill>
                  <a:schemeClr val="tx1"/>
                </a:solidFill>
                <a:latin typeface="Nunito" pitchFamily="2" charset="0"/>
              </a:rPr>
              <a:t>   	deactivationTime3 = </a:t>
            </a:r>
            <a:r>
              <a:rPr lang="en-US" dirty="0" err="1">
                <a:solidFill>
                  <a:schemeClr val="tx1"/>
                </a:solidFill>
                <a:latin typeface="Nunito" pitchFamily="2" charset="0"/>
              </a:rPr>
              <a:t>millis</a:t>
            </a:r>
            <a:r>
              <a:rPr lang="en-US" dirty="0">
                <a:solidFill>
                  <a:schemeClr val="tx1"/>
                </a:solidFill>
                <a:latin typeface="Nunito" pitchFamily="2" charset="0"/>
              </a:rPr>
              <a:t>();    	digitalWrite(relaypin3,HIGH);</a:t>
            </a:r>
          </a:p>
          <a:p>
            <a:r>
              <a:rPr lang="en-US" dirty="0">
                <a:solidFill>
                  <a:schemeClr val="tx1"/>
                </a:solidFill>
                <a:latin typeface="Nunito" pitchFamily="2" charset="0"/>
              </a:rPr>
              <a:t>}  </a:t>
            </a:r>
          </a:p>
          <a:p>
            <a:r>
              <a:rPr lang="en-US" dirty="0">
                <a:solidFill>
                  <a:schemeClr val="tx1"/>
                </a:solidFill>
                <a:latin typeface="Nunito" pitchFamily="2" charset="0"/>
              </a:rPr>
              <a:t>else</a:t>
            </a:r>
          </a:p>
          <a:p>
            <a:r>
              <a:rPr lang="en-US" dirty="0">
                <a:solidFill>
                  <a:schemeClr val="tx1"/>
                </a:solidFill>
                <a:latin typeface="Nunito" pitchFamily="2" charset="0"/>
              </a:rPr>
              <a:t>{    </a:t>
            </a:r>
          </a:p>
          <a:p>
            <a:r>
              <a:rPr lang="en-US" dirty="0">
                <a:solidFill>
                  <a:schemeClr val="tx1"/>
                </a:solidFill>
                <a:latin typeface="Nunito" pitchFamily="2" charset="0"/>
              </a:rPr>
              <a:t>	// Sensor Activated</a:t>
            </a:r>
          </a:p>
          <a:p>
            <a:r>
              <a:rPr lang="en-US" dirty="0">
                <a:solidFill>
                  <a:schemeClr val="tx1"/>
                </a:solidFill>
                <a:latin typeface="Nunito" pitchFamily="2" charset="0"/>
              </a:rPr>
              <a:t>	activationTime3 = </a:t>
            </a:r>
            <a:r>
              <a:rPr lang="en-US" dirty="0" err="1">
                <a:solidFill>
                  <a:schemeClr val="tx1"/>
                </a:solidFill>
                <a:latin typeface="Nunito" pitchFamily="2" charset="0"/>
              </a:rPr>
              <a:t>millis</a:t>
            </a:r>
            <a:r>
              <a:rPr lang="en-US" dirty="0">
                <a:solidFill>
                  <a:schemeClr val="tx1"/>
                </a:solidFill>
                <a:latin typeface="Nunito" pitchFamily="2" charset="0"/>
              </a:rPr>
              <a:t>();    	digitalWrite(relaypin3,LOW);</a:t>
            </a:r>
          </a:p>
          <a:p>
            <a:r>
              <a:rPr lang="en-US" dirty="0">
                <a:solidFill>
                  <a:schemeClr val="tx1"/>
                </a:solidFill>
                <a:latin typeface="Nunito" pitchFamily="2" charset="0"/>
              </a:rPr>
              <a:t>	onTime3 = activationTime3 - deactivationTime3;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(onTime3);</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milliseconds");</a:t>
            </a:r>
          </a:p>
          <a:p>
            <a:r>
              <a:rPr lang="en-US" dirty="0">
                <a:solidFill>
                  <a:schemeClr val="tx1"/>
                </a:solidFill>
                <a:latin typeface="Nunito" pitchFamily="2" charset="0"/>
              </a:rPr>
              <a:t>	z = 1;</a:t>
            </a:r>
          </a:p>
          <a:p>
            <a:r>
              <a:rPr lang="en-US" dirty="0">
                <a:solidFill>
                  <a:schemeClr val="tx1"/>
                </a:solidFill>
                <a:latin typeface="Nunito" pitchFamily="2" charset="0"/>
              </a:rPr>
              <a:t>}</a:t>
            </a:r>
            <a:endParaRPr lang="en-IN" dirty="0">
              <a:solidFill>
                <a:schemeClr val="tx1"/>
              </a:solidFill>
              <a:latin typeface="Nunito" pitchFamily="2" charset="0"/>
            </a:endParaRPr>
          </a:p>
        </p:txBody>
      </p:sp>
      <p:sp>
        <p:nvSpPr>
          <p:cNvPr id="6" name="Text 1">
            <a:extLst>
              <a:ext uri="{FF2B5EF4-FFF2-40B4-BE49-F238E27FC236}">
                <a16:creationId xmlns:a16="http://schemas.microsoft.com/office/drawing/2014/main" id="{F6FFF828-F32E-6F74-0D9C-98A0C4491AAC}"/>
              </a:ext>
            </a:extLst>
          </p:cNvPr>
          <p:cNvSpPr/>
          <p:nvPr/>
        </p:nvSpPr>
        <p:spPr>
          <a:xfrm>
            <a:off x="7315200" y="88374"/>
            <a:ext cx="4285561" cy="876151"/>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2" charset="0"/>
              </a:rPr>
              <a:t>Loop Function-Contd.</a:t>
            </a:r>
            <a:endParaRPr lang="en-US" sz="3200" dirty="0">
              <a:latin typeface="Nunito" pitchFamily="2" charset="0"/>
            </a:endParaRPr>
          </a:p>
        </p:txBody>
      </p:sp>
      <p:sp>
        <p:nvSpPr>
          <p:cNvPr id="7" name="Rectangle: Rounded Corners 6">
            <a:extLst>
              <a:ext uri="{FF2B5EF4-FFF2-40B4-BE49-F238E27FC236}">
                <a16:creationId xmlns:a16="http://schemas.microsoft.com/office/drawing/2014/main" id="{20C5191C-1075-F206-C217-EEBEBA4D4B97}"/>
              </a:ext>
            </a:extLst>
          </p:cNvPr>
          <p:cNvSpPr/>
          <p:nvPr/>
        </p:nvSpPr>
        <p:spPr>
          <a:xfrm>
            <a:off x="7589119" y="958126"/>
            <a:ext cx="6603716"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unito" pitchFamily="2" charset="0"/>
              </a:rPr>
              <a:t>if(sensorState3 == HIGH &amp;&amp; z == 1)</a:t>
            </a:r>
          </a:p>
          <a:p>
            <a:r>
              <a:rPr lang="en-US" dirty="0">
                <a:solidFill>
                  <a:schemeClr val="tx1"/>
                </a:solidFill>
                <a:latin typeface="Nunito" pitchFamily="2" charset="0"/>
              </a:rPr>
              <a:t>{   </a:t>
            </a:r>
          </a:p>
          <a:p>
            <a:r>
              <a:rPr lang="en-US" dirty="0">
                <a:solidFill>
                  <a:schemeClr val="tx1"/>
                </a:solidFill>
                <a:latin typeface="Nunito" pitchFamily="2" charset="0"/>
              </a:rPr>
              <a:t>	digitalWrite(relaypin3,HIGH);</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("Station-3 ON for");</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(onTime3/1000.0);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seconds");</a:t>
            </a:r>
          </a:p>
          <a:p>
            <a:r>
              <a:rPr lang="en-US" dirty="0">
                <a:solidFill>
                  <a:schemeClr val="tx1"/>
                </a:solidFill>
                <a:latin typeface="Nunito" pitchFamily="2" charset="0"/>
              </a:rPr>
              <a:t>	delay(5000);</a:t>
            </a:r>
          </a:p>
          <a:p>
            <a:r>
              <a:rPr lang="en-US" dirty="0">
                <a:solidFill>
                  <a:schemeClr val="tx1"/>
                </a:solidFill>
                <a:latin typeface="Nunito" pitchFamily="2" charset="0"/>
              </a:rPr>
              <a:t>	</a:t>
            </a:r>
            <a:r>
              <a:rPr lang="en-US" dirty="0" err="1">
                <a:solidFill>
                  <a:schemeClr val="tx1"/>
                </a:solidFill>
                <a:latin typeface="Nunito" pitchFamily="2" charset="0"/>
              </a:rPr>
              <a:t>lcd.clear</a:t>
            </a:r>
            <a:r>
              <a:rPr lang="en-US" dirty="0">
                <a:solidFill>
                  <a:schemeClr val="tx1"/>
                </a:solidFill>
                <a:latin typeface="Nunito" pitchFamily="2" charset="0"/>
              </a:rPr>
              <a:t>();</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("Amount :");</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amount = onTime3 * 0.0002;</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(amount);</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rupees");</a:t>
            </a:r>
          </a:p>
          <a:p>
            <a:r>
              <a:rPr lang="en-US" dirty="0">
                <a:solidFill>
                  <a:schemeClr val="tx1"/>
                </a:solidFill>
                <a:latin typeface="Nunito" pitchFamily="2" charset="0"/>
              </a:rPr>
              <a:t>	delay(5000);</a:t>
            </a:r>
          </a:p>
          <a:p>
            <a:r>
              <a:rPr lang="en-US" dirty="0">
                <a:solidFill>
                  <a:schemeClr val="tx1"/>
                </a:solidFill>
                <a:latin typeface="Nunito" pitchFamily="2" charset="0"/>
              </a:rPr>
              <a:t>	z=0;</a:t>
            </a:r>
          </a:p>
          <a:p>
            <a:r>
              <a:rPr lang="en-US" dirty="0">
                <a:solidFill>
                  <a:schemeClr val="tx1"/>
                </a:solidFill>
                <a:latin typeface="Nunito" pitchFamily="2" charset="0"/>
              </a:rPr>
              <a:t>	amount = 0;</a:t>
            </a:r>
          </a:p>
          <a:p>
            <a:r>
              <a:rPr lang="en-US" dirty="0">
                <a:solidFill>
                  <a:schemeClr val="tx1"/>
                </a:solidFill>
                <a:latin typeface="Nunito" pitchFamily="2" charset="0"/>
              </a:rPr>
              <a:t>}</a:t>
            </a:r>
            <a:endParaRPr lang="en-IN" dirty="0">
              <a:solidFill>
                <a:schemeClr val="tx1"/>
              </a:solidFill>
              <a:latin typeface="Nunito" pitchFamily="2" charset="0"/>
            </a:endParaRPr>
          </a:p>
        </p:txBody>
      </p:sp>
    </p:spTree>
    <p:extLst>
      <p:ext uri="{BB962C8B-B14F-4D97-AF65-F5344CB8AC3E}">
        <p14:creationId xmlns:p14="http://schemas.microsoft.com/office/powerpoint/2010/main" val="417003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8466"/>
            <a:ext cx="14630400" cy="8229600"/>
          </a:xfrm>
          <a:prstGeom prst="rect">
            <a:avLst/>
          </a:prstGeom>
          <a:solidFill>
            <a:srgbClr val="F3F3FF">
              <a:alpha val="75000"/>
            </a:srgbClr>
          </a:solidFill>
          <a:ln/>
        </p:spPr>
        <p:txBody>
          <a:bodyPr/>
          <a:lstStyle/>
          <a:p>
            <a:endParaRPr lang="en-IN" dirty="0">
              <a:latin typeface="Nunito" pitchFamily="2" charset="0"/>
            </a:endParaRPr>
          </a:p>
        </p:txBody>
      </p:sp>
      <p:sp>
        <p:nvSpPr>
          <p:cNvPr id="4" name="Text 1"/>
          <p:cNvSpPr/>
          <p:nvPr/>
        </p:nvSpPr>
        <p:spPr>
          <a:xfrm>
            <a:off x="832674" y="115211"/>
            <a:ext cx="627781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2" charset="0"/>
              </a:rPr>
              <a:t>Programs Implemented</a:t>
            </a:r>
            <a:endParaRPr lang="en-US" sz="4374" dirty="0">
              <a:latin typeface="Nunito" pitchFamily="2" charset="0"/>
            </a:endParaRPr>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438883" y="972711"/>
            <a:ext cx="6602400"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Nunito" pitchFamily="2" charset="0"/>
              </a:rPr>
              <a:t> if (sensorState4 == HIGH)</a:t>
            </a:r>
          </a:p>
          <a:p>
            <a:pPr algn="just"/>
            <a:r>
              <a:rPr lang="en-US" dirty="0">
                <a:solidFill>
                  <a:schemeClr val="tx1"/>
                </a:solidFill>
                <a:latin typeface="Nunito" pitchFamily="2" charset="0"/>
              </a:rPr>
              <a:t>{    </a:t>
            </a:r>
          </a:p>
          <a:p>
            <a:pPr algn="just"/>
            <a:r>
              <a:rPr lang="en-US" dirty="0">
                <a:solidFill>
                  <a:schemeClr val="tx1"/>
                </a:solidFill>
                <a:latin typeface="Nunito" pitchFamily="2" charset="0"/>
              </a:rPr>
              <a:t>	// Sensor Deactivated</a:t>
            </a:r>
          </a:p>
          <a:p>
            <a:r>
              <a:rPr lang="en-US" dirty="0">
                <a:solidFill>
                  <a:schemeClr val="tx1"/>
                </a:solidFill>
                <a:latin typeface="Nunito" pitchFamily="2" charset="0"/>
              </a:rPr>
              <a:t>   	deactivationTime4 = </a:t>
            </a:r>
            <a:r>
              <a:rPr lang="en-US" dirty="0" err="1">
                <a:solidFill>
                  <a:schemeClr val="tx1"/>
                </a:solidFill>
                <a:latin typeface="Nunito" pitchFamily="2" charset="0"/>
              </a:rPr>
              <a:t>millis</a:t>
            </a:r>
            <a:r>
              <a:rPr lang="en-US" dirty="0">
                <a:solidFill>
                  <a:schemeClr val="tx1"/>
                </a:solidFill>
                <a:latin typeface="Nunito" pitchFamily="2" charset="0"/>
              </a:rPr>
              <a:t>();    	digitalWrite(relaypin4,HIGH);</a:t>
            </a:r>
          </a:p>
          <a:p>
            <a:r>
              <a:rPr lang="en-US" dirty="0">
                <a:solidFill>
                  <a:schemeClr val="tx1"/>
                </a:solidFill>
                <a:latin typeface="Nunito" pitchFamily="2" charset="0"/>
              </a:rPr>
              <a:t>}  </a:t>
            </a:r>
          </a:p>
          <a:p>
            <a:r>
              <a:rPr lang="en-US" dirty="0">
                <a:solidFill>
                  <a:schemeClr val="tx1"/>
                </a:solidFill>
                <a:latin typeface="Nunito" pitchFamily="2" charset="0"/>
              </a:rPr>
              <a:t>else</a:t>
            </a:r>
          </a:p>
          <a:p>
            <a:r>
              <a:rPr lang="en-US" dirty="0">
                <a:solidFill>
                  <a:schemeClr val="tx1"/>
                </a:solidFill>
                <a:latin typeface="Nunito" pitchFamily="2" charset="0"/>
              </a:rPr>
              <a:t>{    </a:t>
            </a:r>
          </a:p>
          <a:p>
            <a:r>
              <a:rPr lang="en-US" dirty="0">
                <a:solidFill>
                  <a:schemeClr val="tx1"/>
                </a:solidFill>
                <a:latin typeface="Nunito" pitchFamily="2" charset="0"/>
              </a:rPr>
              <a:t>	// Sensor Activated</a:t>
            </a:r>
          </a:p>
          <a:p>
            <a:r>
              <a:rPr lang="en-US" dirty="0">
                <a:solidFill>
                  <a:schemeClr val="tx1"/>
                </a:solidFill>
                <a:latin typeface="Nunito" pitchFamily="2" charset="0"/>
              </a:rPr>
              <a:t>	activationTime4 = </a:t>
            </a:r>
            <a:r>
              <a:rPr lang="en-US" dirty="0" err="1">
                <a:solidFill>
                  <a:schemeClr val="tx1"/>
                </a:solidFill>
                <a:latin typeface="Nunito" pitchFamily="2" charset="0"/>
              </a:rPr>
              <a:t>millis</a:t>
            </a:r>
            <a:r>
              <a:rPr lang="en-US" dirty="0">
                <a:solidFill>
                  <a:schemeClr val="tx1"/>
                </a:solidFill>
                <a:latin typeface="Nunito" pitchFamily="2" charset="0"/>
              </a:rPr>
              <a:t>();    	digitalWrite(relaypin4,LOW);</a:t>
            </a:r>
          </a:p>
          <a:p>
            <a:r>
              <a:rPr lang="en-US" dirty="0">
                <a:solidFill>
                  <a:schemeClr val="tx1"/>
                </a:solidFill>
                <a:latin typeface="Nunito" pitchFamily="2" charset="0"/>
              </a:rPr>
              <a:t>	onTime4 = activationTime4 - deactivationTime3;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(onTime4);</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milliseconds");</a:t>
            </a:r>
          </a:p>
          <a:p>
            <a:r>
              <a:rPr lang="en-US" dirty="0">
                <a:solidFill>
                  <a:schemeClr val="tx1"/>
                </a:solidFill>
                <a:latin typeface="Nunito" pitchFamily="2" charset="0"/>
              </a:rPr>
              <a:t>	a = 1;</a:t>
            </a:r>
          </a:p>
          <a:p>
            <a:r>
              <a:rPr lang="en-US" dirty="0">
                <a:solidFill>
                  <a:schemeClr val="tx1"/>
                </a:solidFill>
                <a:latin typeface="Nunito" pitchFamily="2" charset="0"/>
              </a:rPr>
              <a:t>}</a:t>
            </a:r>
            <a:endParaRPr lang="en-IN" dirty="0">
              <a:solidFill>
                <a:schemeClr val="tx1"/>
              </a:solidFill>
              <a:latin typeface="Nunito" pitchFamily="2" charset="0"/>
            </a:endParaRPr>
          </a:p>
        </p:txBody>
      </p:sp>
      <p:sp>
        <p:nvSpPr>
          <p:cNvPr id="6" name="Text 1">
            <a:extLst>
              <a:ext uri="{FF2B5EF4-FFF2-40B4-BE49-F238E27FC236}">
                <a16:creationId xmlns:a16="http://schemas.microsoft.com/office/drawing/2014/main" id="{F6FFF828-F32E-6F74-0D9C-98A0C4491AAC}"/>
              </a:ext>
            </a:extLst>
          </p:cNvPr>
          <p:cNvSpPr/>
          <p:nvPr/>
        </p:nvSpPr>
        <p:spPr>
          <a:xfrm>
            <a:off x="7315200" y="88374"/>
            <a:ext cx="4241494" cy="876151"/>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2" charset="0"/>
              </a:rPr>
              <a:t>Loop Function-Contd.</a:t>
            </a:r>
            <a:endParaRPr lang="en-US" sz="3200" dirty="0">
              <a:latin typeface="Nunito" pitchFamily="2" charset="0"/>
            </a:endParaRPr>
          </a:p>
        </p:txBody>
      </p:sp>
      <p:sp>
        <p:nvSpPr>
          <p:cNvPr id="7" name="Rectangle: Rounded Corners 6">
            <a:extLst>
              <a:ext uri="{FF2B5EF4-FFF2-40B4-BE49-F238E27FC236}">
                <a16:creationId xmlns:a16="http://schemas.microsoft.com/office/drawing/2014/main" id="{20C5191C-1075-F206-C217-EEBEBA4D4B97}"/>
              </a:ext>
            </a:extLst>
          </p:cNvPr>
          <p:cNvSpPr/>
          <p:nvPr/>
        </p:nvSpPr>
        <p:spPr>
          <a:xfrm>
            <a:off x="7589119" y="958126"/>
            <a:ext cx="6603716"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unito" pitchFamily="2" charset="0"/>
              </a:rPr>
              <a:t>if(sensorState4 == HIGH &amp;&amp; z == 1)</a:t>
            </a:r>
          </a:p>
          <a:p>
            <a:r>
              <a:rPr lang="en-US" dirty="0">
                <a:solidFill>
                  <a:schemeClr val="tx1"/>
                </a:solidFill>
                <a:latin typeface="Nunito" pitchFamily="2" charset="0"/>
              </a:rPr>
              <a:t>{   </a:t>
            </a:r>
          </a:p>
          <a:p>
            <a:r>
              <a:rPr lang="en-US" dirty="0">
                <a:solidFill>
                  <a:schemeClr val="tx1"/>
                </a:solidFill>
                <a:latin typeface="Nunito" pitchFamily="2" charset="0"/>
              </a:rPr>
              <a:t>	digitalWrite(relaypin4,HIGH);</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("Station-4 ON for");</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(onTime4/1000.0);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seconds");</a:t>
            </a:r>
          </a:p>
          <a:p>
            <a:r>
              <a:rPr lang="en-US" dirty="0">
                <a:solidFill>
                  <a:schemeClr val="tx1"/>
                </a:solidFill>
                <a:latin typeface="Nunito" pitchFamily="2" charset="0"/>
              </a:rPr>
              <a:t>	delay(5000);</a:t>
            </a:r>
          </a:p>
          <a:p>
            <a:r>
              <a:rPr lang="en-US" dirty="0">
                <a:solidFill>
                  <a:schemeClr val="tx1"/>
                </a:solidFill>
                <a:latin typeface="Nunito" pitchFamily="2" charset="0"/>
              </a:rPr>
              <a:t>	</a:t>
            </a:r>
            <a:r>
              <a:rPr lang="en-US" dirty="0" err="1">
                <a:solidFill>
                  <a:schemeClr val="tx1"/>
                </a:solidFill>
                <a:latin typeface="Nunito" pitchFamily="2" charset="0"/>
              </a:rPr>
              <a:t>lcd.clear</a:t>
            </a:r>
            <a:r>
              <a:rPr lang="en-US" dirty="0">
                <a:solidFill>
                  <a:schemeClr val="tx1"/>
                </a:solidFill>
                <a:latin typeface="Nunito" pitchFamily="2" charset="0"/>
              </a:rPr>
              <a:t>();</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(0,0);</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("Amount :");</a:t>
            </a:r>
          </a:p>
          <a:p>
            <a:r>
              <a:rPr lang="en-US" dirty="0">
                <a:solidFill>
                  <a:schemeClr val="tx1"/>
                </a:solidFill>
                <a:latin typeface="Nunito" pitchFamily="2" charset="0"/>
              </a:rPr>
              <a:t>	</a:t>
            </a:r>
            <a:r>
              <a:rPr lang="en-US" dirty="0" err="1">
                <a:solidFill>
                  <a:schemeClr val="tx1"/>
                </a:solidFill>
                <a:latin typeface="Nunito" pitchFamily="2" charset="0"/>
              </a:rPr>
              <a:t>lcd.setCursor</a:t>
            </a:r>
            <a:r>
              <a:rPr lang="en-US" dirty="0">
                <a:solidFill>
                  <a:schemeClr val="tx1"/>
                </a:solidFill>
                <a:latin typeface="Nunito" pitchFamily="2" charset="0"/>
              </a:rPr>
              <a:t>(0,1);</a:t>
            </a:r>
          </a:p>
          <a:p>
            <a:r>
              <a:rPr lang="en-US" dirty="0">
                <a:solidFill>
                  <a:schemeClr val="tx1"/>
                </a:solidFill>
                <a:latin typeface="Nunito" pitchFamily="2" charset="0"/>
              </a:rPr>
              <a:t>	amount = onTime4 * 0.0002;</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(amount);</a:t>
            </a:r>
          </a:p>
          <a:p>
            <a:r>
              <a:rPr lang="en-US" dirty="0">
                <a:solidFill>
                  <a:schemeClr val="tx1"/>
                </a:solidFill>
                <a:latin typeface="Nunito" pitchFamily="2" charset="0"/>
              </a:rPr>
              <a:t>	</a:t>
            </a:r>
            <a:r>
              <a:rPr lang="en-US" dirty="0" err="1">
                <a:solidFill>
                  <a:schemeClr val="tx1"/>
                </a:solidFill>
                <a:latin typeface="Nunito" pitchFamily="2" charset="0"/>
              </a:rPr>
              <a:t>lcd.print</a:t>
            </a:r>
            <a:r>
              <a:rPr lang="en-US" dirty="0">
                <a:solidFill>
                  <a:schemeClr val="tx1"/>
                </a:solidFill>
                <a:latin typeface="Nunito" pitchFamily="2" charset="0"/>
              </a:rPr>
              <a:t>(" rupees");</a:t>
            </a:r>
          </a:p>
          <a:p>
            <a:r>
              <a:rPr lang="en-US" dirty="0">
                <a:solidFill>
                  <a:schemeClr val="tx1"/>
                </a:solidFill>
                <a:latin typeface="Nunito" pitchFamily="2" charset="0"/>
              </a:rPr>
              <a:t>	delay(5000);</a:t>
            </a:r>
          </a:p>
          <a:p>
            <a:r>
              <a:rPr lang="en-US" dirty="0">
                <a:solidFill>
                  <a:schemeClr val="tx1"/>
                </a:solidFill>
                <a:latin typeface="Nunito" pitchFamily="2" charset="0"/>
              </a:rPr>
              <a:t>	a=0;</a:t>
            </a:r>
          </a:p>
          <a:p>
            <a:r>
              <a:rPr lang="en-US" dirty="0">
                <a:solidFill>
                  <a:schemeClr val="tx1"/>
                </a:solidFill>
                <a:latin typeface="Nunito" pitchFamily="2" charset="0"/>
              </a:rPr>
              <a:t>	amount = 0;</a:t>
            </a:r>
          </a:p>
          <a:p>
            <a:r>
              <a:rPr lang="en-US" dirty="0">
                <a:solidFill>
                  <a:schemeClr val="tx1"/>
                </a:solidFill>
                <a:latin typeface="Nunito" pitchFamily="2" charset="0"/>
              </a:rPr>
              <a:t>}</a:t>
            </a:r>
          </a:p>
          <a:p>
            <a:r>
              <a:rPr lang="en-US" dirty="0">
                <a:solidFill>
                  <a:schemeClr val="tx1"/>
                </a:solidFill>
                <a:latin typeface="Nunito" pitchFamily="2" charset="0"/>
              </a:rPr>
              <a:t>delay(100);</a:t>
            </a:r>
          </a:p>
          <a:p>
            <a:r>
              <a:rPr lang="en-US" dirty="0">
                <a:solidFill>
                  <a:schemeClr val="tx1"/>
                </a:solidFill>
                <a:latin typeface="Nunito" pitchFamily="2" charset="0"/>
              </a:rPr>
              <a:t>}</a:t>
            </a:r>
            <a:endParaRPr lang="en-IN" dirty="0">
              <a:solidFill>
                <a:schemeClr val="tx1"/>
              </a:solidFill>
              <a:latin typeface="Nunito" pitchFamily="2" charset="0"/>
            </a:endParaRPr>
          </a:p>
        </p:txBody>
      </p:sp>
    </p:spTree>
    <p:extLst>
      <p:ext uri="{BB962C8B-B14F-4D97-AF65-F5344CB8AC3E}">
        <p14:creationId xmlns:p14="http://schemas.microsoft.com/office/powerpoint/2010/main" val="1547342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latin typeface="Nunito" pitchFamily="2" charset="0"/>
            </a:endParaRPr>
          </a:p>
        </p:txBody>
      </p:sp>
      <p:sp>
        <p:nvSpPr>
          <p:cNvPr id="4" name="Text 1"/>
          <p:cNvSpPr/>
          <p:nvPr/>
        </p:nvSpPr>
        <p:spPr>
          <a:xfrm>
            <a:off x="1037381" y="275109"/>
            <a:ext cx="8910849" cy="694373"/>
          </a:xfrm>
          <a:prstGeom prst="rect">
            <a:avLst/>
          </a:prstGeom>
          <a:noFill/>
          <a:ln/>
        </p:spPr>
        <p:txBody>
          <a:bodyPr wrap="none" rtlCol="0" anchor="t"/>
          <a:lstStyle/>
          <a:p>
            <a:pPr marL="0" indent="0">
              <a:lnSpc>
                <a:spcPts val="5468"/>
              </a:lnSpc>
              <a:buNone/>
            </a:pPr>
            <a:r>
              <a:rPr lang="en-US" sz="4400" b="1" u="sng" dirty="0">
                <a:solidFill>
                  <a:srgbClr val="00002E"/>
                </a:solidFill>
                <a:latin typeface="Nunito" pitchFamily="2" charset="0"/>
              </a:rPr>
              <a:t>Arduino Code for Dynamic Charging</a:t>
            </a:r>
            <a:endParaRPr lang="en-US" sz="4400" u="sng" dirty="0">
              <a:latin typeface="Nunito" pitchFamily="2" charset="0"/>
            </a:endParaRPr>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6510969" y="1044399"/>
            <a:ext cx="7458419"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Nunito" pitchFamily="2" charset="0"/>
              </a:rPr>
              <a:t>int irSensorPin1 = 2; // Pin connected to take input of IR sensor</a:t>
            </a:r>
          </a:p>
          <a:p>
            <a:r>
              <a:rPr lang="en-US" dirty="0">
                <a:solidFill>
                  <a:schemeClr val="tx1"/>
                </a:solidFill>
                <a:latin typeface="Nunito" pitchFamily="2" charset="0"/>
              </a:rPr>
              <a:t>int relaypin1=6; //Pin </a:t>
            </a:r>
            <a:r>
              <a:rPr lang="en-US" dirty="0" err="1">
                <a:solidFill>
                  <a:schemeClr val="tx1"/>
                </a:solidFill>
                <a:latin typeface="Nunito" pitchFamily="2" charset="0"/>
              </a:rPr>
              <a:t>coonected</a:t>
            </a:r>
            <a:r>
              <a:rPr lang="en-US" dirty="0">
                <a:solidFill>
                  <a:schemeClr val="tx1"/>
                </a:solidFill>
                <a:latin typeface="Nunito" pitchFamily="2" charset="0"/>
              </a:rPr>
              <a:t> to give output to Relay</a:t>
            </a:r>
          </a:p>
          <a:p>
            <a:br>
              <a:rPr lang="en-US" dirty="0">
                <a:solidFill>
                  <a:schemeClr val="tx1"/>
                </a:solidFill>
                <a:latin typeface="Nunito" pitchFamily="2" charset="0"/>
              </a:rPr>
            </a:br>
            <a:r>
              <a:rPr lang="en-US" dirty="0">
                <a:solidFill>
                  <a:schemeClr val="tx1"/>
                </a:solidFill>
                <a:latin typeface="Nunito" pitchFamily="2" charset="0"/>
              </a:rPr>
              <a:t>int irSensorPin2 = 3; // Pin connected to take input of IR sensor</a:t>
            </a:r>
          </a:p>
          <a:p>
            <a:r>
              <a:rPr lang="en-US" dirty="0">
                <a:solidFill>
                  <a:schemeClr val="tx1"/>
                </a:solidFill>
                <a:latin typeface="Nunito" pitchFamily="2" charset="0"/>
              </a:rPr>
              <a:t>int relaypin2=7; //Pin </a:t>
            </a:r>
            <a:r>
              <a:rPr lang="en-US" dirty="0" err="1">
                <a:solidFill>
                  <a:schemeClr val="tx1"/>
                </a:solidFill>
                <a:latin typeface="Nunito" pitchFamily="2" charset="0"/>
              </a:rPr>
              <a:t>coonected</a:t>
            </a:r>
            <a:r>
              <a:rPr lang="en-US" dirty="0">
                <a:solidFill>
                  <a:schemeClr val="tx1"/>
                </a:solidFill>
                <a:latin typeface="Nunito" pitchFamily="2" charset="0"/>
              </a:rPr>
              <a:t> to give output to Relay</a:t>
            </a:r>
          </a:p>
          <a:p>
            <a:br>
              <a:rPr lang="en-US" dirty="0">
                <a:solidFill>
                  <a:schemeClr val="tx1"/>
                </a:solidFill>
                <a:latin typeface="Nunito" pitchFamily="2" charset="0"/>
              </a:rPr>
            </a:br>
            <a:r>
              <a:rPr lang="en-US" dirty="0">
                <a:solidFill>
                  <a:schemeClr val="tx1"/>
                </a:solidFill>
                <a:latin typeface="Nunito" pitchFamily="2" charset="0"/>
              </a:rPr>
              <a:t>int irSensorPin3 = 4; // Pin connected to take input of IR sensor</a:t>
            </a:r>
          </a:p>
          <a:p>
            <a:r>
              <a:rPr lang="en-US" dirty="0">
                <a:solidFill>
                  <a:schemeClr val="tx1"/>
                </a:solidFill>
                <a:latin typeface="Nunito" pitchFamily="2" charset="0"/>
              </a:rPr>
              <a:t>int relaypin3=8; //Pin </a:t>
            </a:r>
            <a:r>
              <a:rPr lang="en-US" dirty="0" err="1">
                <a:solidFill>
                  <a:schemeClr val="tx1"/>
                </a:solidFill>
                <a:latin typeface="Nunito" pitchFamily="2" charset="0"/>
              </a:rPr>
              <a:t>coonected</a:t>
            </a:r>
            <a:r>
              <a:rPr lang="en-US" dirty="0">
                <a:solidFill>
                  <a:schemeClr val="tx1"/>
                </a:solidFill>
                <a:latin typeface="Nunito" pitchFamily="2" charset="0"/>
              </a:rPr>
              <a:t> to give output to Relay</a:t>
            </a:r>
          </a:p>
          <a:p>
            <a:br>
              <a:rPr lang="en-US" dirty="0">
                <a:solidFill>
                  <a:schemeClr val="tx1"/>
                </a:solidFill>
                <a:latin typeface="Nunito" pitchFamily="2" charset="0"/>
              </a:rPr>
            </a:br>
            <a:r>
              <a:rPr lang="en-US" dirty="0">
                <a:solidFill>
                  <a:schemeClr val="tx1"/>
                </a:solidFill>
                <a:latin typeface="Nunito" pitchFamily="2" charset="0"/>
              </a:rPr>
              <a:t>int irSensorPin4 = 5; // Pin connected to take input of IR sensor</a:t>
            </a:r>
          </a:p>
          <a:p>
            <a:r>
              <a:rPr lang="en-US" dirty="0">
                <a:solidFill>
                  <a:schemeClr val="tx1"/>
                </a:solidFill>
                <a:latin typeface="Nunito" pitchFamily="2" charset="0"/>
              </a:rPr>
              <a:t>int relaypin4=9; //Pin </a:t>
            </a:r>
            <a:r>
              <a:rPr lang="en-US" dirty="0" err="1">
                <a:solidFill>
                  <a:schemeClr val="tx1"/>
                </a:solidFill>
                <a:latin typeface="Nunito" pitchFamily="2" charset="0"/>
              </a:rPr>
              <a:t>coonected</a:t>
            </a:r>
            <a:r>
              <a:rPr lang="en-US" dirty="0">
                <a:solidFill>
                  <a:schemeClr val="tx1"/>
                </a:solidFill>
                <a:latin typeface="Nunito" pitchFamily="2" charset="0"/>
              </a:rPr>
              <a:t> to give output to Relay</a:t>
            </a:r>
          </a:p>
          <a:p>
            <a:pPr algn="just"/>
            <a:endParaRPr lang="en-IN" dirty="0">
              <a:solidFill>
                <a:schemeClr val="tx1"/>
              </a:solidFill>
              <a:latin typeface="Nunito" pitchFamily="2" charset="0"/>
            </a:endParaRPr>
          </a:p>
        </p:txBody>
      </p:sp>
      <p:sp>
        <p:nvSpPr>
          <p:cNvPr id="6" name="Text 1">
            <a:extLst>
              <a:ext uri="{FF2B5EF4-FFF2-40B4-BE49-F238E27FC236}">
                <a16:creationId xmlns:a16="http://schemas.microsoft.com/office/drawing/2014/main" id="{F6FFF828-F32E-6F74-0D9C-98A0C4491AAC}"/>
              </a:ext>
            </a:extLst>
          </p:cNvPr>
          <p:cNvSpPr/>
          <p:nvPr/>
        </p:nvSpPr>
        <p:spPr>
          <a:xfrm>
            <a:off x="739926" y="3420427"/>
            <a:ext cx="5638839" cy="876151"/>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2" charset="0"/>
              </a:rPr>
              <a:t>Defining Variables And Pins</a:t>
            </a:r>
            <a:endParaRPr lang="en-US" sz="3200" dirty="0">
              <a:latin typeface="Nunito" pitchFamily="2" charset="0"/>
            </a:endParaRPr>
          </a:p>
        </p:txBody>
      </p:sp>
    </p:spTree>
    <p:extLst>
      <p:ext uri="{BB962C8B-B14F-4D97-AF65-F5344CB8AC3E}">
        <p14:creationId xmlns:p14="http://schemas.microsoft.com/office/powerpoint/2010/main" val="336823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87535"/>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Wireless Electric Car Charging  Station</a:t>
            </a:r>
            <a:endParaRPr lang="en-US" sz="4374" dirty="0"/>
          </a:p>
        </p:txBody>
      </p:sp>
      <p:sp>
        <p:nvSpPr>
          <p:cNvPr id="6" name="Text 2"/>
          <p:cNvSpPr/>
          <p:nvPr/>
        </p:nvSpPr>
        <p:spPr>
          <a:xfrm>
            <a:off x="833199" y="3909536"/>
            <a:ext cx="7477601" cy="2132409"/>
          </a:xfrm>
          <a:prstGeom prst="rect">
            <a:avLst/>
          </a:prstGeom>
          <a:noFill/>
          <a:ln/>
        </p:spPr>
        <p:txBody>
          <a:bodyPr wrap="square" rtlCol="0" anchor="t"/>
          <a:lstStyle/>
          <a:p>
            <a:pPr indent="457200" algn="just">
              <a:lnSpc>
                <a:spcPct val="115000"/>
              </a:lnSpc>
              <a:spcAft>
                <a:spcPts val="800"/>
              </a:spcAft>
            </a:pPr>
            <a:r>
              <a:rPr lang="en-US" sz="1750" dirty="0">
                <a:solidFill>
                  <a:srgbClr val="000000"/>
                </a:solidFill>
                <a:effectLst/>
                <a:latin typeface="Nunito" pitchFamily="2" charset="0"/>
                <a:ea typeface="Calibri" panose="020F0502020204030204" pitchFamily="34" charset="0"/>
                <a:cs typeface="Calibri" panose="020F0502020204030204" pitchFamily="34" charset="0"/>
              </a:rPr>
              <a:t>The "Wireless Charging System for Electric Vehicles" project addresses the growing demand for efficient and convenient charging solutions in the electric vehicle (EV) industry. With the increasing adoption of electric vehicles, there is a need for advanced charging technologies that enhance user experience and contribute to the overall sustainability of transportation.</a:t>
            </a:r>
            <a:endParaRPr lang="en-IN" sz="1750" dirty="0">
              <a:effectLst/>
              <a:latin typeface="Nunito"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latin typeface="Nunito" pitchFamily="2" charset="0"/>
            </a:endParaRPr>
          </a:p>
        </p:txBody>
      </p:sp>
      <p:sp>
        <p:nvSpPr>
          <p:cNvPr id="4" name="Text 1"/>
          <p:cNvSpPr/>
          <p:nvPr/>
        </p:nvSpPr>
        <p:spPr>
          <a:xfrm>
            <a:off x="1037382" y="462398"/>
            <a:ext cx="627781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2" charset="0"/>
              </a:rPr>
              <a:t>Programs Implemented</a:t>
            </a:r>
            <a:endParaRPr lang="en-US" sz="4374" dirty="0">
              <a:latin typeface="Nunito" pitchFamily="2" charset="0"/>
            </a:endParaRPr>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6510969" y="1044399"/>
            <a:ext cx="7458419" cy="681944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void setup() {</a:t>
            </a:r>
          </a:p>
          <a:p>
            <a:r>
              <a:rPr lang="en-IN" dirty="0">
                <a:solidFill>
                  <a:schemeClr val="tx1"/>
                </a:solidFill>
              </a:rPr>
              <a:t>  </a:t>
            </a:r>
            <a:r>
              <a:rPr lang="en-IN" dirty="0" err="1">
                <a:solidFill>
                  <a:schemeClr val="tx1"/>
                </a:solidFill>
              </a:rPr>
              <a:t>pinMode</a:t>
            </a:r>
            <a:r>
              <a:rPr lang="en-IN" dirty="0">
                <a:solidFill>
                  <a:schemeClr val="tx1"/>
                </a:solidFill>
              </a:rPr>
              <a:t>(irSensorPin1, INPUT);</a:t>
            </a:r>
          </a:p>
          <a:p>
            <a:r>
              <a:rPr lang="en-IN" dirty="0">
                <a:solidFill>
                  <a:schemeClr val="tx1"/>
                </a:solidFill>
              </a:rPr>
              <a:t>  </a:t>
            </a:r>
            <a:r>
              <a:rPr lang="en-IN" dirty="0" err="1">
                <a:solidFill>
                  <a:schemeClr val="tx1"/>
                </a:solidFill>
              </a:rPr>
              <a:t>pinMode</a:t>
            </a:r>
            <a:r>
              <a:rPr lang="en-IN" dirty="0">
                <a:solidFill>
                  <a:schemeClr val="tx1"/>
                </a:solidFill>
              </a:rPr>
              <a:t>(irSensorPin2, INPUT);</a:t>
            </a:r>
          </a:p>
          <a:p>
            <a:r>
              <a:rPr lang="en-IN" dirty="0">
                <a:solidFill>
                  <a:schemeClr val="tx1"/>
                </a:solidFill>
              </a:rPr>
              <a:t>  </a:t>
            </a:r>
            <a:r>
              <a:rPr lang="en-IN" dirty="0" err="1">
                <a:solidFill>
                  <a:schemeClr val="tx1"/>
                </a:solidFill>
              </a:rPr>
              <a:t>pinMode</a:t>
            </a:r>
            <a:r>
              <a:rPr lang="en-IN" dirty="0">
                <a:solidFill>
                  <a:schemeClr val="tx1"/>
                </a:solidFill>
              </a:rPr>
              <a:t>(irSensorPin3, INPUT);</a:t>
            </a:r>
          </a:p>
          <a:p>
            <a:r>
              <a:rPr lang="en-IN" dirty="0">
                <a:solidFill>
                  <a:schemeClr val="tx1"/>
                </a:solidFill>
              </a:rPr>
              <a:t>  </a:t>
            </a:r>
            <a:r>
              <a:rPr lang="en-IN" dirty="0" err="1">
                <a:solidFill>
                  <a:schemeClr val="tx1"/>
                </a:solidFill>
              </a:rPr>
              <a:t>pinMode</a:t>
            </a:r>
            <a:r>
              <a:rPr lang="en-IN" dirty="0">
                <a:solidFill>
                  <a:schemeClr val="tx1"/>
                </a:solidFill>
              </a:rPr>
              <a:t>(irSensorPin4, INPUT);</a:t>
            </a:r>
          </a:p>
          <a:p>
            <a:r>
              <a:rPr lang="en-IN" dirty="0">
                <a:solidFill>
                  <a:schemeClr val="tx1"/>
                </a:solidFill>
              </a:rPr>
              <a:t>  </a:t>
            </a:r>
            <a:r>
              <a:rPr lang="en-IN" dirty="0" err="1">
                <a:solidFill>
                  <a:schemeClr val="tx1"/>
                </a:solidFill>
              </a:rPr>
              <a:t>pinMode</a:t>
            </a:r>
            <a:r>
              <a:rPr lang="en-IN" dirty="0">
                <a:solidFill>
                  <a:schemeClr val="tx1"/>
                </a:solidFill>
              </a:rPr>
              <a:t>(relaypin1,OUTPUT);</a:t>
            </a:r>
          </a:p>
          <a:p>
            <a:r>
              <a:rPr lang="en-IN" dirty="0">
                <a:solidFill>
                  <a:schemeClr val="tx1"/>
                </a:solidFill>
              </a:rPr>
              <a:t>  </a:t>
            </a:r>
            <a:r>
              <a:rPr lang="en-IN" dirty="0" err="1">
                <a:solidFill>
                  <a:schemeClr val="tx1"/>
                </a:solidFill>
              </a:rPr>
              <a:t>pinMode</a:t>
            </a:r>
            <a:r>
              <a:rPr lang="en-IN" dirty="0">
                <a:solidFill>
                  <a:schemeClr val="tx1"/>
                </a:solidFill>
              </a:rPr>
              <a:t>(relaypin2,OUTPUT);</a:t>
            </a:r>
          </a:p>
          <a:p>
            <a:r>
              <a:rPr lang="en-IN" dirty="0">
                <a:solidFill>
                  <a:schemeClr val="tx1"/>
                </a:solidFill>
              </a:rPr>
              <a:t>  </a:t>
            </a:r>
            <a:r>
              <a:rPr lang="en-IN" dirty="0" err="1">
                <a:solidFill>
                  <a:schemeClr val="tx1"/>
                </a:solidFill>
              </a:rPr>
              <a:t>pinMode</a:t>
            </a:r>
            <a:r>
              <a:rPr lang="en-IN" dirty="0">
                <a:solidFill>
                  <a:schemeClr val="tx1"/>
                </a:solidFill>
              </a:rPr>
              <a:t>(relaypin3,OUTPUT);</a:t>
            </a:r>
          </a:p>
          <a:p>
            <a:r>
              <a:rPr lang="en-IN" dirty="0">
                <a:solidFill>
                  <a:schemeClr val="tx1"/>
                </a:solidFill>
              </a:rPr>
              <a:t>  </a:t>
            </a:r>
            <a:r>
              <a:rPr lang="en-IN" dirty="0" err="1">
                <a:solidFill>
                  <a:schemeClr val="tx1"/>
                </a:solidFill>
              </a:rPr>
              <a:t>pinMode</a:t>
            </a:r>
            <a:r>
              <a:rPr lang="en-IN" dirty="0">
                <a:solidFill>
                  <a:schemeClr val="tx1"/>
                </a:solidFill>
              </a:rPr>
              <a:t>(relaypin4,OUTPUT);</a:t>
            </a:r>
          </a:p>
          <a:p>
            <a:r>
              <a:rPr lang="en-IN" dirty="0">
                <a:solidFill>
                  <a:schemeClr val="tx1"/>
                </a:solidFill>
              </a:rPr>
              <a:t>  </a:t>
            </a:r>
            <a:r>
              <a:rPr lang="en-IN" dirty="0" err="1">
                <a:solidFill>
                  <a:schemeClr val="tx1"/>
                </a:solidFill>
              </a:rPr>
              <a:t>digitalWrite</a:t>
            </a:r>
            <a:r>
              <a:rPr lang="en-IN" dirty="0">
                <a:solidFill>
                  <a:schemeClr val="tx1"/>
                </a:solidFill>
              </a:rPr>
              <a:t>(relaypin1,HIGH);</a:t>
            </a:r>
          </a:p>
          <a:p>
            <a:r>
              <a:rPr lang="en-IN" dirty="0">
                <a:solidFill>
                  <a:schemeClr val="tx1"/>
                </a:solidFill>
              </a:rPr>
              <a:t>  </a:t>
            </a:r>
            <a:r>
              <a:rPr lang="en-IN" dirty="0" err="1">
                <a:solidFill>
                  <a:schemeClr val="tx1"/>
                </a:solidFill>
              </a:rPr>
              <a:t>digitalWrite</a:t>
            </a:r>
            <a:r>
              <a:rPr lang="en-IN" dirty="0">
                <a:solidFill>
                  <a:schemeClr val="tx1"/>
                </a:solidFill>
              </a:rPr>
              <a:t>(relaypin2,HIGH);</a:t>
            </a:r>
          </a:p>
          <a:p>
            <a:r>
              <a:rPr lang="en-IN" dirty="0">
                <a:solidFill>
                  <a:schemeClr val="tx1"/>
                </a:solidFill>
              </a:rPr>
              <a:t>  </a:t>
            </a:r>
            <a:r>
              <a:rPr lang="en-IN" dirty="0" err="1">
                <a:solidFill>
                  <a:schemeClr val="tx1"/>
                </a:solidFill>
              </a:rPr>
              <a:t>digitalWrite</a:t>
            </a:r>
            <a:r>
              <a:rPr lang="en-IN" dirty="0">
                <a:solidFill>
                  <a:schemeClr val="tx1"/>
                </a:solidFill>
              </a:rPr>
              <a:t>(relaypin3,HIGH);</a:t>
            </a:r>
          </a:p>
          <a:p>
            <a:r>
              <a:rPr lang="en-IN" dirty="0">
                <a:solidFill>
                  <a:schemeClr val="tx1"/>
                </a:solidFill>
              </a:rPr>
              <a:t>  </a:t>
            </a:r>
            <a:r>
              <a:rPr lang="en-IN" dirty="0" err="1">
                <a:solidFill>
                  <a:schemeClr val="tx1"/>
                </a:solidFill>
              </a:rPr>
              <a:t>digitalWrite</a:t>
            </a:r>
            <a:r>
              <a:rPr lang="en-IN" dirty="0">
                <a:solidFill>
                  <a:schemeClr val="tx1"/>
                </a:solidFill>
              </a:rPr>
              <a:t>(relaypin4,HIGH);</a:t>
            </a:r>
          </a:p>
          <a:p>
            <a:r>
              <a:rPr lang="en-IN" dirty="0">
                <a:solidFill>
                  <a:schemeClr val="tx1"/>
                </a:solidFill>
              </a:rPr>
              <a:t>}</a:t>
            </a:r>
          </a:p>
          <a:p>
            <a:pPr algn="just"/>
            <a:endParaRPr lang="en-IN" dirty="0">
              <a:solidFill>
                <a:schemeClr val="tx1"/>
              </a:solidFill>
            </a:endParaRPr>
          </a:p>
        </p:txBody>
      </p:sp>
      <p:sp>
        <p:nvSpPr>
          <p:cNvPr id="6" name="Text 1">
            <a:extLst>
              <a:ext uri="{FF2B5EF4-FFF2-40B4-BE49-F238E27FC236}">
                <a16:creationId xmlns:a16="http://schemas.microsoft.com/office/drawing/2014/main" id="{F6FFF828-F32E-6F74-0D9C-98A0C4491AAC}"/>
              </a:ext>
            </a:extLst>
          </p:cNvPr>
          <p:cNvSpPr/>
          <p:nvPr/>
        </p:nvSpPr>
        <p:spPr>
          <a:xfrm>
            <a:off x="2408083" y="3676724"/>
            <a:ext cx="3336315" cy="876151"/>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2" charset="0"/>
              </a:rPr>
              <a:t>Setup Function</a:t>
            </a:r>
            <a:endParaRPr lang="en-US" sz="3200" dirty="0">
              <a:latin typeface="Nunito" pitchFamily="2" charset="0"/>
            </a:endParaRPr>
          </a:p>
        </p:txBody>
      </p:sp>
    </p:spTree>
    <p:extLst>
      <p:ext uri="{BB962C8B-B14F-4D97-AF65-F5344CB8AC3E}">
        <p14:creationId xmlns:p14="http://schemas.microsoft.com/office/powerpoint/2010/main" val="4004374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8466"/>
            <a:ext cx="14630400" cy="8229600"/>
          </a:xfrm>
          <a:prstGeom prst="rect">
            <a:avLst/>
          </a:prstGeom>
          <a:solidFill>
            <a:srgbClr val="F3F3FF">
              <a:alpha val="75000"/>
            </a:srgbClr>
          </a:solidFill>
          <a:ln/>
        </p:spPr>
        <p:txBody>
          <a:bodyPr/>
          <a:lstStyle/>
          <a:p>
            <a:endParaRPr lang="en-IN" dirty="0">
              <a:latin typeface="Nunito" pitchFamily="2" charset="0"/>
            </a:endParaRPr>
          </a:p>
        </p:txBody>
      </p:sp>
      <p:sp>
        <p:nvSpPr>
          <p:cNvPr id="4" name="Text 1"/>
          <p:cNvSpPr/>
          <p:nvPr/>
        </p:nvSpPr>
        <p:spPr>
          <a:xfrm>
            <a:off x="832674" y="115211"/>
            <a:ext cx="627781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2" charset="0"/>
              </a:rPr>
              <a:t>Programs Implemented</a:t>
            </a:r>
            <a:endParaRPr lang="en-US" sz="4374" dirty="0">
              <a:latin typeface="Nunito" pitchFamily="2" charset="0"/>
            </a:endParaRPr>
          </a:p>
        </p:txBody>
      </p:sp>
      <p:sp>
        <p:nvSpPr>
          <p:cNvPr id="5" name="Rectangle: Rounded Corners 4">
            <a:extLst>
              <a:ext uri="{FF2B5EF4-FFF2-40B4-BE49-F238E27FC236}">
                <a16:creationId xmlns:a16="http://schemas.microsoft.com/office/drawing/2014/main" id="{524EBA11-23CF-74D9-A60F-17C7B49440FB}"/>
              </a:ext>
            </a:extLst>
          </p:cNvPr>
          <p:cNvSpPr/>
          <p:nvPr/>
        </p:nvSpPr>
        <p:spPr>
          <a:xfrm>
            <a:off x="438883" y="972711"/>
            <a:ext cx="6602400"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latin typeface="Nunito" pitchFamily="2" charset="0"/>
              </a:rPr>
              <a:t>void loop() {</a:t>
            </a:r>
          </a:p>
          <a:p>
            <a:r>
              <a:rPr lang="en-IN" dirty="0">
                <a:solidFill>
                  <a:schemeClr val="tx1"/>
                </a:solidFill>
                <a:latin typeface="Nunito" pitchFamily="2" charset="0"/>
              </a:rPr>
              <a:t>  int sensorState1 = </a:t>
            </a:r>
            <a:r>
              <a:rPr lang="en-IN" dirty="0" err="1">
                <a:solidFill>
                  <a:schemeClr val="tx1"/>
                </a:solidFill>
                <a:latin typeface="Nunito" pitchFamily="2" charset="0"/>
              </a:rPr>
              <a:t>digitalRead</a:t>
            </a:r>
            <a:r>
              <a:rPr lang="en-IN" dirty="0">
                <a:solidFill>
                  <a:schemeClr val="tx1"/>
                </a:solidFill>
                <a:latin typeface="Nunito" pitchFamily="2" charset="0"/>
              </a:rPr>
              <a:t>(irSensorPin1);</a:t>
            </a:r>
          </a:p>
          <a:p>
            <a:r>
              <a:rPr lang="en-IN" dirty="0">
                <a:solidFill>
                  <a:schemeClr val="tx1"/>
                </a:solidFill>
                <a:latin typeface="Nunito" pitchFamily="2" charset="0"/>
              </a:rPr>
              <a:t>  int sensorState2 = </a:t>
            </a:r>
            <a:r>
              <a:rPr lang="en-IN" dirty="0" err="1">
                <a:solidFill>
                  <a:schemeClr val="tx1"/>
                </a:solidFill>
                <a:latin typeface="Nunito" pitchFamily="2" charset="0"/>
              </a:rPr>
              <a:t>digitalRead</a:t>
            </a:r>
            <a:r>
              <a:rPr lang="en-IN" dirty="0">
                <a:solidFill>
                  <a:schemeClr val="tx1"/>
                </a:solidFill>
                <a:latin typeface="Nunito" pitchFamily="2" charset="0"/>
              </a:rPr>
              <a:t>(irSensorPin2);</a:t>
            </a:r>
          </a:p>
          <a:p>
            <a:r>
              <a:rPr lang="en-IN" dirty="0">
                <a:solidFill>
                  <a:schemeClr val="tx1"/>
                </a:solidFill>
                <a:latin typeface="Nunito" pitchFamily="2" charset="0"/>
              </a:rPr>
              <a:t>  int sensorState3 = </a:t>
            </a:r>
            <a:r>
              <a:rPr lang="en-IN" dirty="0" err="1">
                <a:solidFill>
                  <a:schemeClr val="tx1"/>
                </a:solidFill>
                <a:latin typeface="Nunito" pitchFamily="2" charset="0"/>
              </a:rPr>
              <a:t>digitalRead</a:t>
            </a:r>
            <a:r>
              <a:rPr lang="en-IN" dirty="0">
                <a:solidFill>
                  <a:schemeClr val="tx1"/>
                </a:solidFill>
                <a:latin typeface="Nunito" pitchFamily="2" charset="0"/>
              </a:rPr>
              <a:t>(irSensorPin3);</a:t>
            </a:r>
          </a:p>
          <a:p>
            <a:r>
              <a:rPr lang="en-IN" dirty="0">
                <a:solidFill>
                  <a:schemeClr val="tx1"/>
                </a:solidFill>
                <a:latin typeface="Nunito" pitchFamily="2" charset="0"/>
              </a:rPr>
              <a:t>  int sensorState4 = </a:t>
            </a:r>
            <a:r>
              <a:rPr lang="en-IN" dirty="0" err="1">
                <a:solidFill>
                  <a:schemeClr val="tx1"/>
                </a:solidFill>
                <a:latin typeface="Nunito" pitchFamily="2" charset="0"/>
              </a:rPr>
              <a:t>digitalRead</a:t>
            </a:r>
            <a:r>
              <a:rPr lang="en-IN" dirty="0">
                <a:solidFill>
                  <a:schemeClr val="tx1"/>
                </a:solidFill>
                <a:latin typeface="Nunito" pitchFamily="2" charset="0"/>
              </a:rPr>
              <a:t>(irSensorPin4);</a:t>
            </a:r>
          </a:p>
          <a:p>
            <a:br>
              <a:rPr lang="en-IN" dirty="0">
                <a:solidFill>
                  <a:schemeClr val="tx1"/>
                </a:solidFill>
                <a:latin typeface="Nunito" pitchFamily="2" charset="0"/>
              </a:rPr>
            </a:br>
            <a:r>
              <a:rPr lang="en-IN" dirty="0">
                <a:solidFill>
                  <a:schemeClr val="tx1"/>
                </a:solidFill>
                <a:latin typeface="Nunito" pitchFamily="2" charset="0"/>
              </a:rPr>
              <a:t>  if (sensorState1 == LOW) {</a:t>
            </a:r>
          </a:p>
          <a:p>
            <a:r>
              <a:rPr lang="en-IN" dirty="0">
                <a:solidFill>
                  <a:schemeClr val="tx1"/>
                </a:solidFill>
                <a:latin typeface="Nunito" pitchFamily="2" charset="0"/>
              </a:rPr>
              <a:t>    // Sensor Activated</a:t>
            </a:r>
          </a:p>
          <a:p>
            <a:r>
              <a:rPr lang="en-IN" dirty="0">
                <a:solidFill>
                  <a:schemeClr val="tx1"/>
                </a:solidFill>
                <a:latin typeface="Nunito" pitchFamily="2" charset="0"/>
              </a:rPr>
              <a:t>    </a:t>
            </a:r>
            <a:r>
              <a:rPr lang="en-IN" dirty="0" err="1">
                <a:solidFill>
                  <a:schemeClr val="tx1"/>
                </a:solidFill>
                <a:latin typeface="Nunito" pitchFamily="2" charset="0"/>
              </a:rPr>
              <a:t>digitalWrite</a:t>
            </a:r>
            <a:r>
              <a:rPr lang="en-IN" dirty="0">
                <a:solidFill>
                  <a:schemeClr val="tx1"/>
                </a:solidFill>
                <a:latin typeface="Nunito" pitchFamily="2" charset="0"/>
              </a:rPr>
              <a:t>(relaypin1,LOW);</a:t>
            </a:r>
          </a:p>
          <a:p>
            <a:r>
              <a:rPr lang="en-IN" dirty="0">
                <a:solidFill>
                  <a:schemeClr val="tx1"/>
                </a:solidFill>
                <a:latin typeface="Nunito" pitchFamily="2" charset="0"/>
              </a:rPr>
              <a:t>  }</a:t>
            </a:r>
          </a:p>
          <a:p>
            <a:r>
              <a:rPr lang="en-IN" dirty="0">
                <a:solidFill>
                  <a:schemeClr val="tx1"/>
                </a:solidFill>
                <a:latin typeface="Nunito" pitchFamily="2" charset="0"/>
              </a:rPr>
              <a:t>  else {</a:t>
            </a:r>
          </a:p>
          <a:p>
            <a:r>
              <a:rPr lang="en-IN" dirty="0">
                <a:solidFill>
                  <a:schemeClr val="tx1"/>
                </a:solidFill>
                <a:latin typeface="Nunito" pitchFamily="2" charset="0"/>
              </a:rPr>
              <a:t>    // Sensor Deactivated</a:t>
            </a:r>
          </a:p>
          <a:p>
            <a:r>
              <a:rPr lang="en-IN" dirty="0">
                <a:solidFill>
                  <a:schemeClr val="tx1"/>
                </a:solidFill>
                <a:latin typeface="Nunito" pitchFamily="2" charset="0"/>
              </a:rPr>
              <a:t>    </a:t>
            </a:r>
            <a:r>
              <a:rPr lang="en-IN" dirty="0" err="1">
                <a:solidFill>
                  <a:schemeClr val="tx1"/>
                </a:solidFill>
                <a:latin typeface="Nunito" pitchFamily="2" charset="0"/>
              </a:rPr>
              <a:t>digitalWrite</a:t>
            </a:r>
            <a:r>
              <a:rPr lang="en-IN" dirty="0">
                <a:solidFill>
                  <a:schemeClr val="tx1"/>
                </a:solidFill>
                <a:latin typeface="Nunito" pitchFamily="2" charset="0"/>
              </a:rPr>
              <a:t>(relaypin1,HIGH);</a:t>
            </a:r>
          </a:p>
          <a:p>
            <a:br>
              <a:rPr lang="en-IN" dirty="0">
                <a:solidFill>
                  <a:schemeClr val="tx1"/>
                </a:solidFill>
                <a:latin typeface="Nunito" pitchFamily="2" charset="0"/>
              </a:rPr>
            </a:br>
            <a:r>
              <a:rPr lang="en-IN" dirty="0">
                <a:solidFill>
                  <a:schemeClr val="tx1"/>
                </a:solidFill>
                <a:latin typeface="Nunito" pitchFamily="2" charset="0"/>
              </a:rPr>
              <a:t>  }</a:t>
            </a:r>
          </a:p>
          <a:p>
            <a:br>
              <a:rPr lang="en-IN" dirty="0">
                <a:solidFill>
                  <a:schemeClr val="tx1"/>
                </a:solidFill>
                <a:latin typeface="Nunito" pitchFamily="2" charset="0"/>
              </a:rPr>
            </a:br>
            <a:r>
              <a:rPr lang="en-IN" dirty="0">
                <a:solidFill>
                  <a:schemeClr val="tx1"/>
                </a:solidFill>
                <a:latin typeface="Nunito" pitchFamily="2" charset="0"/>
              </a:rPr>
              <a:t>  if (sensorState2 == LOW) {</a:t>
            </a:r>
          </a:p>
          <a:p>
            <a:r>
              <a:rPr lang="en-IN" dirty="0">
                <a:solidFill>
                  <a:schemeClr val="tx1"/>
                </a:solidFill>
                <a:latin typeface="Nunito" pitchFamily="2" charset="0"/>
              </a:rPr>
              <a:t>    // Sensor Activated</a:t>
            </a:r>
          </a:p>
          <a:p>
            <a:r>
              <a:rPr lang="en-IN" dirty="0">
                <a:solidFill>
                  <a:schemeClr val="tx1"/>
                </a:solidFill>
                <a:latin typeface="Nunito" pitchFamily="2" charset="0"/>
              </a:rPr>
              <a:t>    </a:t>
            </a:r>
            <a:r>
              <a:rPr lang="en-IN" dirty="0" err="1">
                <a:solidFill>
                  <a:schemeClr val="tx1"/>
                </a:solidFill>
                <a:latin typeface="Nunito" pitchFamily="2" charset="0"/>
              </a:rPr>
              <a:t>digitalWrite</a:t>
            </a:r>
            <a:r>
              <a:rPr lang="en-IN" dirty="0">
                <a:solidFill>
                  <a:schemeClr val="tx1"/>
                </a:solidFill>
                <a:latin typeface="Nunito" pitchFamily="2" charset="0"/>
              </a:rPr>
              <a:t>(relaypin2,LOW);</a:t>
            </a:r>
          </a:p>
          <a:p>
            <a:r>
              <a:rPr lang="en-IN" dirty="0">
                <a:solidFill>
                  <a:schemeClr val="tx1"/>
                </a:solidFill>
                <a:latin typeface="Nunito" pitchFamily="2" charset="0"/>
              </a:rPr>
              <a:t>  }</a:t>
            </a:r>
          </a:p>
          <a:p>
            <a:r>
              <a:rPr lang="en-IN" dirty="0">
                <a:solidFill>
                  <a:schemeClr val="tx1"/>
                </a:solidFill>
                <a:latin typeface="Nunito" pitchFamily="2" charset="0"/>
              </a:rPr>
              <a:t> </a:t>
            </a:r>
          </a:p>
        </p:txBody>
      </p:sp>
      <p:sp>
        <p:nvSpPr>
          <p:cNvPr id="6" name="Text 1">
            <a:extLst>
              <a:ext uri="{FF2B5EF4-FFF2-40B4-BE49-F238E27FC236}">
                <a16:creationId xmlns:a16="http://schemas.microsoft.com/office/drawing/2014/main" id="{F6FFF828-F32E-6F74-0D9C-98A0C4491AAC}"/>
              </a:ext>
            </a:extLst>
          </p:cNvPr>
          <p:cNvSpPr/>
          <p:nvPr/>
        </p:nvSpPr>
        <p:spPr>
          <a:xfrm>
            <a:off x="7315200" y="88374"/>
            <a:ext cx="4395730" cy="876151"/>
          </a:xfrm>
          <a:prstGeom prst="rect">
            <a:avLst/>
          </a:prstGeom>
          <a:noFill/>
          <a:ln/>
        </p:spPr>
        <p:txBody>
          <a:bodyPr wrap="none" rtlCol="0" anchor="t"/>
          <a:lstStyle/>
          <a:p>
            <a:pPr marL="0" indent="0">
              <a:lnSpc>
                <a:spcPts val="5468"/>
              </a:lnSpc>
              <a:buNone/>
            </a:pPr>
            <a:r>
              <a:rPr lang="en-US" sz="3200" b="1" dirty="0">
                <a:solidFill>
                  <a:srgbClr val="00002E"/>
                </a:solidFill>
                <a:latin typeface="Nunito" pitchFamily="2" charset="0"/>
              </a:rPr>
              <a:t>Loop Function</a:t>
            </a:r>
            <a:endParaRPr lang="en-US" sz="3200" dirty="0">
              <a:latin typeface="Nunito" pitchFamily="2" charset="0"/>
            </a:endParaRPr>
          </a:p>
        </p:txBody>
      </p:sp>
      <p:sp>
        <p:nvSpPr>
          <p:cNvPr id="7" name="Rectangle: Rounded Corners 6">
            <a:extLst>
              <a:ext uri="{FF2B5EF4-FFF2-40B4-BE49-F238E27FC236}">
                <a16:creationId xmlns:a16="http://schemas.microsoft.com/office/drawing/2014/main" id="{20C5191C-1075-F206-C217-EEBEBA4D4B97}"/>
              </a:ext>
            </a:extLst>
          </p:cNvPr>
          <p:cNvSpPr/>
          <p:nvPr/>
        </p:nvSpPr>
        <p:spPr>
          <a:xfrm>
            <a:off x="7589119" y="958126"/>
            <a:ext cx="6603716" cy="7093761"/>
          </a:xfrm>
          <a:prstGeom prst="roundRect">
            <a:avLst/>
          </a:prstGeom>
          <a:noFill/>
          <a:ln w="28575">
            <a:solidFill>
              <a:srgbClr val="0000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latin typeface="Nunito" pitchFamily="2" charset="0"/>
              </a:rPr>
              <a:t>else {</a:t>
            </a:r>
          </a:p>
          <a:p>
            <a:r>
              <a:rPr lang="en-IN" dirty="0">
                <a:solidFill>
                  <a:schemeClr val="tx1"/>
                </a:solidFill>
                <a:latin typeface="Nunito" pitchFamily="2" charset="0"/>
              </a:rPr>
              <a:t>    // Sensor Deactivated</a:t>
            </a:r>
          </a:p>
          <a:p>
            <a:r>
              <a:rPr lang="en-IN" dirty="0">
                <a:solidFill>
                  <a:schemeClr val="tx1"/>
                </a:solidFill>
                <a:latin typeface="Nunito" pitchFamily="2" charset="0"/>
              </a:rPr>
              <a:t>    </a:t>
            </a:r>
            <a:r>
              <a:rPr lang="en-IN" dirty="0" err="1">
                <a:solidFill>
                  <a:schemeClr val="tx1"/>
                </a:solidFill>
                <a:latin typeface="Nunito" pitchFamily="2" charset="0"/>
              </a:rPr>
              <a:t>digitalWrite</a:t>
            </a:r>
            <a:r>
              <a:rPr lang="en-IN" dirty="0">
                <a:solidFill>
                  <a:schemeClr val="tx1"/>
                </a:solidFill>
                <a:latin typeface="Nunito" pitchFamily="2" charset="0"/>
              </a:rPr>
              <a:t>(relaypin2,HIGH);</a:t>
            </a:r>
          </a:p>
          <a:p>
            <a:r>
              <a:rPr lang="en-IN" dirty="0">
                <a:solidFill>
                  <a:schemeClr val="tx1"/>
                </a:solidFill>
                <a:latin typeface="Nunito" pitchFamily="2" charset="0"/>
              </a:rPr>
              <a:t>  }</a:t>
            </a:r>
          </a:p>
          <a:p>
            <a:r>
              <a:rPr lang="en-IN" dirty="0">
                <a:solidFill>
                  <a:schemeClr val="tx1"/>
                </a:solidFill>
                <a:latin typeface="Nunito" pitchFamily="2" charset="0"/>
              </a:rPr>
              <a:t>if (sensorState3 == LOW) {</a:t>
            </a:r>
          </a:p>
          <a:p>
            <a:r>
              <a:rPr lang="en-IN" dirty="0">
                <a:solidFill>
                  <a:schemeClr val="tx1"/>
                </a:solidFill>
                <a:latin typeface="Nunito" pitchFamily="2" charset="0"/>
              </a:rPr>
              <a:t>    // Sensor Activated</a:t>
            </a:r>
          </a:p>
          <a:p>
            <a:r>
              <a:rPr lang="en-IN" dirty="0">
                <a:solidFill>
                  <a:schemeClr val="tx1"/>
                </a:solidFill>
                <a:latin typeface="Nunito" pitchFamily="2" charset="0"/>
              </a:rPr>
              <a:t>    </a:t>
            </a:r>
            <a:r>
              <a:rPr lang="en-IN" dirty="0" err="1">
                <a:solidFill>
                  <a:schemeClr val="tx1"/>
                </a:solidFill>
                <a:latin typeface="Nunito" pitchFamily="2" charset="0"/>
              </a:rPr>
              <a:t>digitalWrite</a:t>
            </a:r>
            <a:r>
              <a:rPr lang="en-IN" dirty="0">
                <a:solidFill>
                  <a:schemeClr val="tx1"/>
                </a:solidFill>
                <a:latin typeface="Nunito" pitchFamily="2" charset="0"/>
              </a:rPr>
              <a:t>(relaypin3,LOW);</a:t>
            </a:r>
          </a:p>
          <a:p>
            <a:r>
              <a:rPr lang="en-IN" dirty="0">
                <a:solidFill>
                  <a:schemeClr val="tx1"/>
                </a:solidFill>
                <a:latin typeface="Nunito" pitchFamily="2" charset="0"/>
              </a:rPr>
              <a:t>  }</a:t>
            </a:r>
          </a:p>
          <a:p>
            <a:r>
              <a:rPr lang="en-IN" dirty="0">
                <a:solidFill>
                  <a:schemeClr val="tx1"/>
                </a:solidFill>
                <a:latin typeface="Nunito" pitchFamily="2" charset="0"/>
              </a:rPr>
              <a:t>  else {</a:t>
            </a:r>
          </a:p>
          <a:p>
            <a:r>
              <a:rPr lang="en-IN" dirty="0">
                <a:solidFill>
                  <a:schemeClr val="tx1"/>
                </a:solidFill>
                <a:latin typeface="Nunito" pitchFamily="2" charset="0"/>
              </a:rPr>
              <a:t>    // Sensor Deactivated</a:t>
            </a:r>
          </a:p>
          <a:p>
            <a:r>
              <a:rPr lang="en-IN" dirty="0">
                <a:solidFill>
                  <a:schemeClr val="tx1"/>
                </a:solidFill>
                <a:latin typeface="Nunito" pitchFamily="2" charset="0"/>
              </a:rPr>
              <a:t>    </a:t>
            </a:r>
            <a:r>
              <a:rPr lang="en-IN" dirty="0" err="1">
                <a:solidFill>
                  <a:schemeClr val="tx1"/>
                </a:solidFill>
                <a:latin typeface="Nunito" pitchFamily="2" charset="0"/>
              </a:rPr>
              <a:t>digitalWrite</a:t>
            </a:r>
            <a:r>
              <a:rPr lang="en-IN" dirty="0">
                <a:solidFill>
                  <a:schemeClr val="tx1"/>
                </a:solidFill>
                <a:latin typeface="Nunito" pitchFamily="2" charset="0"/>
              </a:rPr>
              <a:t>(relaypin3,HIGH);</a:t>
            </a:r>
          </a:p>
          <a:p>
            <a:r>
              <a:rPr lang="en-IN" dirty="0">
                <a:solidFill>
                  <a:schemeClr val="tx1"/>
                </a:solidFill>
                <a:latin typeface="Nunito" pitchFamily="2" charset="0"/>
              </a:rPr>
              <a:t>  }</a:t>
            </a:r>
          </a:p>
          <a:p>
            <a:br>
              <a:rPr lang="en-IN" dirty="0">
                <a:solidFill>
                  <a:schemeClr val="tx1"/>
                </a:solidFill>
                <a:latin typeface="Nunito" pitchFamily="2" charset="0"/>
              </a:rPr>
            </a:br>
            <a:r>
              <a:rPr lang="en-IN" dirty="0">
                <a:solidFill>
                  <a:schemeClr val="tx1"/>
                </a:solidFill>
                <a:latin typeface="Nunito" pitchFamily="2" charset="0"/>
              </a:rPr>
              <a:t>  if (sensorState4 == LOW) {</a:t>
            </a:r>
          </a:p>
          <a:p>
            <a:r>
              <a:rPr lang="en-IN" dirty="0">
                <a:solidFill>
                  <a:schemeClr val="tx1"/>
                </a:solidFill>
                <a:latin typeface="Nunito" pitchFamily="2" charset="0"/>
              </a:rPr>
              <a:t>    // Sensor Activated</a:t>
            </a:r>
          </a:p>
          <a:p>
            <a:r>
              <a:rPr lang="en-IN" dirty="0">
                <a:solidFill>
                  <a:schemeClr val="tx1"/>
                </a:solidFill>
                <a:latin typeface="Nunito" pitchFamily="2" charset="0"/>
              </a:rPr>
              <a:t>    </a:t>
            </a:r>
            <a:r>
              <a:rPr lang="en-IN" dirty="0" err="1">
                <a:solidFill>
                  <a:schemeClr val="tx1"/>
                </a:solidFill>
                <a:latin typeface="Nunito" pitchFamily="2" charset="0"/>
              </a:rPr>
              <a:t>digitalWrite</a:t>
            </a:r>
            <a:r>
              <a:rPr lang="en-IN" dirty="0">
                <a:solidFill>
                  <a:schemeClr val="tx1"/>
                </a:solidFill>
                <a:latin typeface="Nunito" pitchFamily="2" charset="0"/>
              </a:rPr>
              <a:t>(relaypin4,LOW);</a:t>
            </a:r>
          </a:p>
          <a:p>
            <a:r>
              <a:rPr lang="en-IN" dirty="0">
                <a:solidFill>
                  <a:schemeClr val="tx1"/>
                </a:solidFill>
                <a:latin typeface="Nunito" pitchFamily="2" charset="0"/>
              </a:rPr>
              <a:t>  }</a:t>
            </a:r>
          </a:p>
          <a:p>
            <a:r>
              <a:rPr lang="en-IN" dirty="0">
                <a:solidFill>
                  <a:schemeClr val="tx1"/>
                </a:solidFill>
                <a:latin typeface="Nunito" pitchFamily="2" charset="0"/>
              </a:rPr>
              <a:t>  else {</a:t>
            </a:r>
          </a:p>
          <a:p>
            <a:r>
              <a:rPr lang="en-IN" dirty="0">
                <a:solidFill>
                  <a:schemeClr val="tx1"/>
                </a:solidFill>
                <a:latin typeface="Nunito" pitchFamily="2" charset="0"/>
              </a:rPr>
              <a:t>    // Sensor Deactivated</a:t>
            </a:r>
          </a:p>
          <a:p>
            <a:r>
              <a:rPr lang="en-IN" dirty="0">
                <a:solidFill>
                  <a:schemeClr val="tx1"/>
                </a:solidFill>
                <a:latin typeface="Nunito" pitchFamily="2" charset="0"/>
              </a:rPr>
              <a:t>    </a:t>
            </a:r>
            <a:r>
              <a:rPr lang="en-IN" dirty="0" err="1">
                <a:solidFill>
                  <a:schemeClr val="tx1"/>
                </a:solidFill>
                <a:latin typeface="Nunito" pitchFamily="2" charset="0"/>
              </a:rPr>
              <a:t>digitalWrite</a:t>
            </a:r>
            <a:r>
              <a:rPr lang="en-IN" dirty="0">
                <a:solidFill>
                  <a:schemeClr val="tx1"/>
                </a:solidFill>
                <a:latin typeface="Nunito" pitchFamily="2" charset="0"/>
              </a:rPr>
              <a:t>(relaypin4,HIGH);</a:t>
            </a:r>
          </a:p>
          <a:p>
            <a:r>
              <a:rPr lang="en-IN" dirty="0">
                <a:solidFill>
                  <a:schemeClr val="tx1"/>
                </a:solidFill>
                <a:latin typeface="Nunito" pitchFamily="2" charset="0"/>
              </a:rPr>
              <a:t>  }</a:t>
            </a:r>
          </a:p>
          <a:p>
            <a:r>
              <a:rPr lang="en-IN" dirty="0">
                <a:solidFill>
                  <a:schemeClr val="tx1"/>
                </a:solidFill>
                <a:latin typeface="Nunito" pitchFamily="2" charset="0"/>
              </a:rPr>
              <a:t>}</a:t>
            </a:r>
          </a:p>
          <a:p>
            <a:endParaRPr lang="en-IN" dirty="0">
              <a:solidFill>
                <a:schemeClr val="tx1"/>
              </a:solidFill>
              <a:latin typeface="Nunito" pitchFamily="2" charset="0"/>
            </a:endParaRPr>
          </a:p>
        </p:txBody>
      </p:sp>
    </p:spTree>
    <p:extLst>
      <p:ext uri="{BB962C8B-B14F-4D97-AF65-F5344CB8AC3E}">
        <p14:creationId xmlns:p14="http://schemas.microsoft.com/office/powerpoint/2010/main" val="540741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19507" y="776645"/>
            <a:ext cx="5463897" cy="682943"/>
          </a:xfrm>
          <a:prstGeom prst="rect">
            <a:avLst/>
          </a:prstGeom>
          <a:noFill/>
          <a:ln/>
        </p:spPr>
        <p:txBody>
          <a:bodyPr wrap="none" rtlCol="0" anchor="t"/>
          <a:lstStyle/>
          <a:p>
            <a:pPr marL="0" indent="0">
              <a:lnSpc>
                <a:spcPts val="5378"/>
              </a:lnSpc>
              <a:buNone/>
            </a:pPr>
            <a:r>
              <a:rPr lang="en-US" sz="4302" b="1" dirty="0">
                <a:solidFill>
                  <a:srgbClr val="00002E"/>
                </a:solidFill>
                <a:latin typeface="Nunito" pitchFamily="34" charset="0"/>
                <a:ea typeface="Nunito" pitchFamily="34" charset="-122"/>
                <a:cs typeface="Nunito" pitchFamily="34" charset="-120"/>
              </a:rPr>
              <a:t>Applications</a:t>
            </a:r>
            <a:endParaRPr lang="en-US" sz="4302" dirty="0"/>
          </a:p>
        </p:txBody>
      </p:sp>
      <p:sp>
        <p:nvSpPr>
          <p:cNvPr id="7" name="Text 2"/>
          <p:cNvSpPr/>
          <p:nvPr/>
        </p:nvSpPr>
        <p:spPr>
          <a:xfrm>
            <a:off x="4120456" y="1003138"/>
            <a:ext cx="2731889" cy="341471"/>
          </a:xfrm>
          <a:prstGeom prst="rect">
            <a:avLst/>
          </a:prstGeom>
          <a:noFill/>
          <a:ln/>
        </p:spPr>
        <p:txBody>
          <a:bodyPr wrap="none" rtlCol="0" anchor="t"/>
          <a:lstStyle/>
          <a:p>
            <a:pPr marL="0" indent="0" algn="l">
              <a:lnSpc>
                <a:spcPts val="2689"/>
              </a:lnSpc>
              <a:buNone/>
            </a:pPr>
            <a:r>
              <a:rPr lang="en-US" sz="2151" b="1" dirty="0">
                <a:solidFill>
                  <a:srgbClr val="2D4DF2"/>
                </a:solidFill>
                <a:latin typeface="Nunito" pitchFamily="34" charset="0"/>
                <a:ea typeface="Nunito" pitchFamily="34" charset="-122"/>
                <a:cs typeface="Nunito" pitchFamily="34" charset="-120"/>
              </a:rPr>
              <a:t>Static Charging</a:t>
            </a:r>
            <a:endParaRPr lang="en-US" sz="2151" dirty="0"/>
          </a:p>
        </p:txBody>
      </p:sp>
      <p:sp>
        <p:nvSpPr>
          <p:cNvPr id="8" name="Text 3"/>
          <p:cNvSpPr/>
          <p:nvPr/>
        </p:nvSpPr>
        <p:spPr>
          <a:xfrm>
            <a:off x="819506" y="1845032"/>
            <a:ext cx="9539977" cy="6384568"/>
          </a:xfrm>
          <a:prstGeom prst="rect">
            <a:avLst/>
          </a:prstGeom>
          <a:noFill/>
          <a:ln/>
        </p:spPr>
        <p:txBody>
          <a:bodyPr wrap="square" rtlCol="0" anchor="t"/>
          <a:lstStyle/>
          <a:p>
            <a:pPr algn="l">
              <a:buFont typeface="+mj-lt"/>
              <a:buAutoNum type="arabicPeriod"/>
            </a:pPr>
            <a:r>
              <a:rPr lang="en-US" sz="1600" b="1" dirty="0">
                <a:latin typeface="Nunito" pitchFamily="2" charset="0"/>
              </a:rPr>
              <a:t>Residential Charging: </a:t>
            </a:r>
            <a:r>
              <a:rPr lang="en-US" sz="1600" dirty="0">
                <a:latin typeface="Nunito" pitchFamily="2" charset="0"/>
              </a:rPr>
              <a:t>Static wireless charging can be used at home for convenient overnight charging of electric vehicles. EV owners can park their vehicles over a wireless charging pad installed in their garage or driveway, eliminating the need to plug and unplug the charging cable manually.</a:t>
            </a:r>
          </a:p>
          <a:p>
            <a:pPr algn="l">
              <a:buFont typeface="+mj-lt"/>
              <a:buAutoNum type="arabicPeriod"/>
            </a:pPr>
            <a:endParaRPr lang="en-US" sz="1600" dirty="0">
              <a:latin typeface="Nunito" pitchFamily="2" charset="0"/>
            </a:endParaRPr>
          </a:p>
          <a:p>
            <a:pPr algn="l">
              <a:buFont typeface="+mj-lt"/>
              <a:buAutoNum type="arabicPeriod"/>
            </a:pPr>
            <a:r>
              <a:rPr lang="en-US" sz="1600" b="1" dirty="0">
                <a:latin typeface="Nunito" pitchFamily="2" charset="0"/>
              </a:rPr>
              <a:t>Real-life </a:t>
            </a:r>
            <a:r>
              <a:rPr lang="en-US" sz="1600" dirty="0">
                <a:latin typeface="Nunito" pitchFamily="2" charset="0"/>
              </a:rPr>
              <a:t>Application many students making electrical car for their project but have charging port , we by using WL-CEV give them a way to charging their prototypes.</a:t>
            </a:r>
          </a:p>
          <a:p>
            <a:pPr algn="l">
              <a:buFont typeface="+mj-lt"/>
              <a:buAutoNum type="arabicPeriod"/>
            </a:pPr>
            <a:endParaRPr lang="en-US" sz="1600" dirty="0">
              <a:latin typeface="Nunito" pitchFamily="2" charset="0"/>
            </a:endParaRPr>
          </a:p>
          <a:p>
            <a:pPr algn="l">
              <a:buFont typeface="+mj-lt"/>
              <a:buAutoNum type="arabicPeriod"/>
            </a:pPr>
            <a:r>
              <a:rPr lang="en-US" sz="1600" b="1" dirty="0">
                <a:latin typeface="Nunito" pitchFamily="2" charset="0"/>
              </a:rPr>
              <a:t>Fleet Charging</a:t>
            </a:r>
            <a:r>
              <a:rPr lang="en-US" sz="1600" dirty="0">
                <a:latin typeface="Nunito" pitchFamily="2" charset="0"/>
              </a:rPr>
              <a:t>: For fleets of electric vehicles, such as taxis, delivery vehicles, or buses, static wireless charging can offer operational efficiency. Vehicles can be charged automatically whenever they are parked at designated charging spots, reducing downtime and ensuring they are always ready for service.</a:t>
            </a:r>
          </a:p>
          <a:p>
            <a:pPr algn="l">
              <a:buFont typeface="+mj-lt"/>
              <a:buAutoNum type="arabicPeriod"/>
            </a:pPr>
            <a:endParaRPr lang="en-US" sz="1600" dirty="0">
              <a:latin typeface="Nunito" pitchFamily="2" charset="0"/>
            </a:endParaRPr>
          </a:p>
          <a:p>
            <a:pPr algn="l">
              <a:buFont typeface="+mj-lt"/>
              <a:buAutoNum type="arabicPeriod"/>
            </a:pPr>
            <a:r>
              <a:rPr lang="en-US" sz="1600" b="1" dirty="0">
                <a:latin typeface="Nunito" pitchFamily="2" charset="0"/>
              </a:rPr>
              <a:t>Public Infrastructure</a:t>
            </a:r>
            <a:r>
              <a:rPr lang="en-US" sz="1600" dirty="0">
                <a:latin typeface="Nunito" pitchFamily="2" charset="0"/>
              </a:rPr>
              <a:t>: Wireless charging infrastructure can be installed in public spaces such as parking lots, streets, and public transportation hubs. This allows EV drivers to top up their vehicles' batteries while parked without the hassle of finding and connecting to a charging station manually..</a:t>
            </a:r>
          </a:p>
          <a:p>
            <a:pPr algn="l">
              <a:buFont typeface="+mj-lt"/>
              <a:buAutoNum type="arabicPeriod"/>
            </a:pPr>
            <a:endParaRPr lang="en-US" sz="1600" b="1" dirty="0">
              <a:latin typeface="Nunito" pitchFamily="2" charset="0"/>
            </a:endParaRPr>
          </a:p>
          <a:p>
            <a:pPr algn="l">
              <a:buFont typeface="+mj-lt"/>
              <a:buAutoNum type="arabicPeriod"/>
            </a:pPr>
            <a:r>
              <a:rPr lang="en-US" sz="1600" b="1" dirty="0">
                <a:latin typeface="Nunito" pitchFamily="2" charset="0"/>
              </a:rPr>
              <a:t>Emergency Charging: </a:t>
            </a:r>
            <a:r>
              <a:rPr lang="en-US" sz="1600" dirty="0">
                <a:latin typeface="Nunito" pitchFamily="2" charset="0"/>
              </a:rPr>
              <a:t>In emergency situations where power outages or infrastructure damage occur, static wireless charging can provide a backup charging solution for electric vehicles, ensuring mobility even during challenging circumstances.</a:t>
            </a:r>
          </a:p>
          <a:p>
            <a:pPr algn="l">
              <a:buFont typeface="+mj-lt"/>
              <a:buAutoNum type="arabicPeriod"/>
            </a:pPr>
            <a:endParaRPr lang="en-US" sz="1600" dirty="0">
              <a:latin typeface="Nunito" pitchFamily="2" charset="0"/>
            </a:endParaRPr>
          </a:p>
          <a:p>
            <a:pPr algn="l">
              <a:buFont typeface="+mj-lt"/>
              <a:buAutoNum type="arabicPeriod"/>
            </a:pPr>
            <a:r>
              <a:rPr lang="en-US" sz="1600" b="1" dirty="0">
                <a:latin typeface="Nunito" pitchFamily="2" charset="0"/>
              </a:rPr>
              <a:t>Integration with Renewable Energy</a:t>
            </a:r>
            <a:r>
              <a:rPr lang="en-US" sz="1600" dirty="0">
                <a:latin typeface="Nunito" pitchFamily="2" charset="0"/>
              </a:rPr>
              <a:t>: Wireless charging systems can be integrated with renewable energy sources such as solar panels or wind turbines. This enables EVs to be charged using clean energy, contributing to sustainability goals and reducing carbon emissions.</a:t>
            </a:r>
          </a:p>
          <a:p>
            <a:pPr marL="0" indent="0" algn="l">
              <a:lnSpc>
                <a:spcPts val="2753"/>
              </a:lnSpc>
              <a:buNone/>
            </a:pPr>
            <a:endParaRPr lang="en-US" sz="1600" dirty="0">
              <a:latin typeface="Nunito"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19507" y="776645"/>
            <a:ext cx="5463897" cy="682943"/>
          </a:xfrm>
          <a:prstGeom prst="rect">
            <a:avLst/>
          </a:prstGeom>
          <a:noFill/>
          <a:ln/>
        </p:spPr>
        <p:txBody>
          <a:bodyPr wrap="none" rtlCol="0" anchor="t"/>
          <a:lstStyle/>
          <a:p>
            <a:pPr marL="0" indent="0">
              <a:lnSpc>
                <a:spcPts val="5378"/>
              </a:lnSpc>
              <a:buNone/>
            </a:pPr>
            <a:r>
              <a:rPr lang="en-US" sz="4302" b="1" dirty="0">
                <a:solidFill>
                  <a:srgbClr val="00002E"/>
                </a:solidFill>
                <a:latin typeface="Nunito" pitchFamily="34" charset="0"/>
                <a:ea typeface="Nunito" pitchFamily="34" charset="-122"/>
                <a:cs typeface="Nunito" pitchFamily="34" charset="-120"/>
              </a:rPr>
              <a:t>Applications</a:t>
            </a:r>
            <a:endParaRPr lang="en-US" sz="4302" dirty="0"/>
          </a:p>
        </p:txBody>
      </p:sp>
      <p:sp>
        <p:nvSpPr>
          <p:cNvPr id="7" name="Text 2"/>
          <p:cNvSpPr/>
          <p:nvPr/>
        </p:nvSpPr>
        <p:spPr>
          <a:xfrm>
            <a:off x="4120456" y="1003138"/>
            <a:ext cx="2731889" cy="341471"/>
          </a:xfrm>
          <a:prstGeom prst="rect">
            <a:avLst/>
          </a:prstGeom>
          <a:noFill/>
          <a:ln/>
        </p:spPr>
        <p:txBody>
          <a:bodyPr wrap="none" rtlCol="0" anchor="t"/>
          <a:lstStyle/>
          <a:p>
            <a:pPr marL="0" indent="0" algn="l">
              <a:lnSpc>
                <a:spcPts val="2689"/>
              </a:lnSpc>
              <a:buNone/>
            </a:pPr>
            <a:r>
              <a:rPr lang="en-US" sz="2151" b="1" dirty="0">
                <a:solidFill>
                  <a:srgbClr val="2D4DF2"/>
                </a:solidFill>
                <a:latin typeface="Nunito" pitchFamily="34" charset="0"/>
                <a:ea typeface="Nunito" pitchFamily="34" charset="-122"/>
                <a:cs typeface="Nunito" pitchFamily="34" charset="-120"/>
              </a:rPr>
              <a:t>Dynamic Charging</a:t>
            </a:r>
            <a:endParaRPr lang="en-US" sz="2151" dirty="0"/>
          </a:p>
        </p:txBody>
      </p:sp>
      <p:sp>
        <p:nvSpPr>
          <p:cNvPr id="8" name="Text 3"/>
          <p:cNvSpPr/>
          <p:nvPr/>
        </p:nvSpPr>
        <p:spPr>
          <a:xfrm>
            <a:off x="819506" y="1845032"/>
            <a:ext cx="9539977" cy="6384568"/>
          </a:xfrm>
          <a:prstGeom prst="rect">
            <a:avLst/>
          </a:prstGeom>
          <a:noFill/>
          <a:ln/>
        </p:spPr>
        <p:txBody>
          <a:bodyPr wrap="square" rtlCol="0" anchor="t"/>
          <a:lstStyle/>
          <a:p>
            <a:pPr marL="0" indent="0" algn="l">
              <a:lnSpc>
                <a:spcPts val="2753"/>
              </a:lnSpc>
              <a:buNone/>
            </a:pPr>
            <a:endParaRPr lang="en-US" sz="1600" dirty="0">
              <a:latin typeface="Nunito" pitchFamily="2" charset="0"/>
            </a:endParaRPr>
          </a:p>
        </p:txBody>
      </p:sp>
      <p:sp>
        <p:nvSpPr>
          <p:cNvPr id="6" name="Text 3">
            <a:extLst>
              <a:ext uri="{FF2B5EF4-FFF2-40B4-BE49-F238E27FC236}">
                <a16:creationId xmlns:a16="http://schemas.microsoft.com/office/drawing/2014/main" id="{8ACE7BF8-BF74-2723-4064-9D4991623657}"/>
              </a:ext>
            </a:extLst>
          </p:cNvPr>
          <p:cNvSpPr/>
          <p:nvPr/>
        </p:nvSpPr>
        <p:spPr>
          <a:xfrm>
            <a:off x="971906" y="1997432"/>
            <a:ext cx="9539977" cy="6384568"/>
          </a:xfrm>
          <a:prstGeom prst="rect">
            <a:avLst/>
          </a:prstGeom>
          <a:noFill/>
          <a:ln/>
        </p:spPr>
        <p:txBody>
          <a:bodyPr wrap="square" rtlCol="0" anchor="t"/>
          <a:lstStyle/>
          <a:p>
            <a:pPr marL="0" indent="0" algn="l">
              <a:lnSpc>
                <a:spcPts val="2753"/>
              </a:lnSpc>
              <a:buNone/>
            </a:pPr>
            <a:endParaRPr lang="en-US" sz="1600" dirty="0">
              <a:latin typeface="Nunito" pitchFamily="2" charset="0"/>
            </a:endParaRPr>
          </a:p>
        </p:txBody>
      </p:sp>
      <p:sp>
        <p:nvSpPr>
          <p:cNvPr id="9" name="Text 3">
            <a:extLst>
              <a:ext uri="{FF2B5EF4-FFF2-40B4-BE49-F238E27FC236}">
                <a16:creationId xmlns:a16="http://schemas.microsoft.com/office/drawing/2014/main" id="{3D981274-68BD-220B-871D-F7681416731D}"/>
              </a:ext>
            </a:extLst>
          </p:cNvPr>
          <p:cNvSpPr/>
          <p:nvPr/>
        </p:nvSpPr>
        <p:spPr>
          <a:xfrm>
            <a:off x="819507" y="1845032"/>
            <a:ext cx="9436882" cy="6384568"/>
          </a:xfrm>
          <a:prstGeom prst="rect">
            <a:avLst/>
          </a:prstGeom>
          <a:noFill/>
          <a:ln/>
        </p:spPr>
        <p:txBody>
          <a:bodyPr wrap="square" rtlCol="0" anchor="t"/>
          <a:lstStyle/>
          <a:p>
            <a:pPr algn="l">
              <a:buFont typeface="+mj-lt"/>
              <a:buAutoNum type="arabicPeriod"/>
            </a:pPr>
            <a:r>
              <a:rPr lang="en-US" sz="1600" b="1" dirty="0">
                <a:latin typeface="Nunito" pitchFamily="2" charset="0"/>
              </a:rPr>
              <a:t>Electric Roads and Highways: </a:t>
            </a:r>
            <a:r>
              <a:rPr lang="en-US" sz="1600" dirty="0">
                <a:latin typeface="Nunito" pitchFamily="2" charset="0"/>
              </a:rPr>
              <a:t>Dynamic wireless charging can be implemented on roads and highways to enable EVs to charge while driving. This technology involves embedding charging infrastructure directly into the road surface, allowing vehicles equipped with compatible receivers to replenish their batteries as they travel.</a:t>
            </a:r>
          </a:p>
          <a:p>
            <a:pPr algn="l">
              <a:buFont typeface="+mj-lt"/>
              <a:buAutoNum type="arabicPeriod"/>
            </a:pPr>
            <a:endParaRPr lang="en-US" sz="1600" dirty="0">
              <a:latin typeface="Nunito" pitchFamily="2" charset="0"/>
            </a:endParaRPr>
          </a:p>
          <a:p>
            <a:pPr algn="l">
              <a:buFont typeface="+mj-lt"/>
              <a:buAutoNum type="arabicPeriod"/>
            </a:pPr>
            <a:r>
              <a:rPr lang="en-US" sz="1600" b="1" dirty="0">
                <a:latin typeface="Nunito" pitchFamily="2" charset="0"/>
              </a:rPr>
              <a:t>Public Transportation Systems: </a:t>
            </a:r>
            <a:r>
              <a:rPr lang="en-US" sz="1600" dirty="0">
                <a:latin typeface="Nunito" pitchFamily="2" charset="0"/>
              </a:rPr>
              <a:t>Dynamic wireless charging can benefit public transportation systems, such as electric buses or trams. By integrating wireless charging technology into bus lanes or tram tracks, public transit vehicles can charge continuously during their routes, reducing the need for frequent stops for recharging.</a:t>
            </a:r>
          </a:p>
          <a:p>
            <a:pPr algn="l">
              <a:buFont typeface="+mj-lt"/>
              <a:buAutoNum type="arabicPeriod"/>
            </a:pPr>
            <a:endParaRPr lang="en-US" sz="1600" dirty="0">
              <a:latin typeface="Nunito" pitchFamily="2" charset="0"/>
            </a:endParaRPr>
          </a:p>
          <a:p>
            <a:pPr algn="l">
              <a:buFont typeface="+mj-lt"/>
              <a:buAutoNum type="arabicPeriod"/>
            </a:pPr>
            <a:r>
              <a:rPr lang="en-US" sz="1600" b="1" dirty="0">
                <a:latin typeface="Nunito" pitchFamily="2" charset="0"/>
              </a:rPr>
              <a:t>Logistics and Freight Transportation: </a:t>
            </a:r>
            <a:r>
              <a:rPr lang="en-US" sz="1600" dirty="0">
                <a:latin typeface="Nunito" pitchFamily="2" charset="0"/>
              </a:rPr>
              <a:t>Dynamic wireless charging is advantageous for logistics and freight transportation fleets. Trucks, delivery vehicles, and other commercial vehicles can charge while on the move, minimizing downtime and ensuring efficient operations for long-distance journeys.</a:t>
            </a:r>
          </a:p>
          <a:p>
            <a:pPr algn="l">
              <a:buFont typeface="+mj-lt"/>
              <a:buAutoNum type="arabicPeriod"/>
            </a:pPr>
            <a:endParaRPr lang="en-US" sz="1600" dirty="0">
              <a:latin typeface="Nunito" pitchFamily="2" charset="0"/>
            </a:endParaRPr>
          </a:p>
          <a:p>
            <a:pPr algn="l">
              <a:buFont typeface="+mj-lt"/>
              <a:buAutoNum type="arabicPeriod"/>
            </a:pPr>
            <a:r>
              <a:rPr lang="en-US" sz="1600" b="1" dirty="0">
                <a:latin typeface="Nunito" pitchFamily="2" charset="0"/>
              </a:rPr>
              <a:t>Autonomous Vehicle Integration: </a:t>
            </a:r>
            <a:r>
              <a:rPr lang="en-US" sz="1600" dirty="0">
                <a:latin typeface="Nunito" pitchFamily="2" charset="0"/>
              </a:rPr>
              <a:t>Dynamic wireless charging is well-suited for autonomous vehicles (AVs) as it allows them to recharge their batteries without human intervention. AVs can navigate designated charging lanes or areas equipped with dynamic charging infrastructure, optimizing their energy consumption and range.</a:t>
            </a:r>
          </a:p>
          <a:p>
            <a:pPr algn="l">
              <a:buFont typeface="+mj-lt"/>
              <a:buAutoNum type="arabicPeriod"/>
            </a:pPr>
            <a:endParaRPr lang="en-US" sz="1600" b="1" dirty="0">
              <a:latin typeface="Nunito" pitchFamily="2" charset="0"/>
            </a:endParaRPr>
          </a:p>
          <a:p>
            <a:pPr algn="l">
              <a:buFont typeface="+mj-lt"/>
              <a:buAutoNum type="arabicPeriod"/>
            </a:pPr>
            <a:r>
              <a:rPr lang="en-US" sz="1600" b="1" dirty="0">
                <a:latin typeface="Nunito" pitchFamily="2" charset="0"/>
              </a:rPr>
              <a:t>Public Infrastructure Integration</a:t>
            </a:r>
            <a:r>
              <a:rPr lang="en-US" sz="1600" dirty="0">
                <a:latin typeface="Nunito" pitchFamily="2" charset="0"/>
              </a:rPr>
              <a:t>: Dynamic wireless charging infrastructure can be integrated with existing public infrastructure, such as traffic signals, streetlights, and parking facilities. This integration maximizes the utilization of space and resources while providing convenient charging options for EV users.</a:t>
            </a:r>
          </a:p>
          <a:p>
            <a:pPr marL="0" indent="0" algn="l">
              <a:lnSpc>
                <a:spcPts val="2753"/>
              </a:lnSpc>
              <a:buNone/>
            </a:pPr>
            <a:endParaRPr lang="en-US" sz="1600" dirty="0">
              <a:latin typeface="Nunito" pitchFamily="2" charset="0"/>
            </a:endParaRPr>
          </a:p>
        </p:txBody>
      </p:sp>
    </p:spTree>
    <p:extLst>
      <p:ext uri="{BB962C8B-B14F-4D97-AF65-F5344CB8AC3E}">
        <p14:creationId xmlns:p14="http://schemas.microsoft.com/office/powerpoint/2010/main" val="3963034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4756"/>
            <a:ext cx="14630400" cy="8274356"/>
          </a:xfrm>
          <a:prstGeom prst="rect">
            <a:avLst/>
          </a:prstGeom>
          <a:solidFill>
            <a:srgbClr val="F3F3FF">
              <a:alpha val="75000"/>
            </a:srgbClr>
          </a:solidFill>
          <a:ln/>
        </p:spPr>
      </p:sp>
      <p:sp>
        <p:nvSpPr>
          <p:cNvPr id="4" name="Text 1"/>
          <p:cNvSpPr/>
          <p:nvPr/>
        </p:nvSpPr>
        <p:spPr>
          <a:xfrm>
            <a:off x="1355725" y="741805"/>
            <a:ext cx="5554980" cy="694373"/>
          </a:xfrm>
          <a:prstGeom prst="rect">
            <a:avLst/>
          </a:prstGeom>
          <a:noFill/>
          <a:ln/>
        </p:spPr>
        <p:txBody>
          <a:bodyPr wrap="none" rtlCol="0" anchor="t"/>
          <a:lstStyle/>
          <a:p>
            <a:pPr marL="0" indent="0">
              <a:lnSpc>
                <a:spcPts val="5468"/>
              </a:lnSpc>
              <a:buNone/>
            </a:pPr>
            <a:r>
              <a:rPr lang="en-US" sz="4374" dirty="0">
                <a:latin typeface="Nunito" pitchFamily="2" charset="0"/>
              </a:rPr>
              <a:t>Benefits</a:t>
            </a:r>
          </a:p>
        </p:txBody>
      </p:sp>
      <p:sp>
        <p:nvSpPr>
          <p:cNvPr id="11" name="Rectangle 1">
            <a:extLst>
              <a:ext uri="{FF2B5EF4-FFF2-40B4-BE49-F238E27FC236}">
                <a16:creationId xmlns:a16="http://schemas.microsoft.com/office/drawing/2014/main" id="{856C697F-4B04-6E5F-446B-D2C0258EE339}"/>
              </a:ext>
            </a:extLst>
          </p:cNvPr>
          <p:cNvSpPr>
            <a:spLocks noChangeArrowheads="1"/>
          </p:cNvSpPr>
          <p:nvPr/>
        </p:nvSpPr>
        <p:spPr bwMode="auto">
          <a:xfrm>
            <a:off x="1355725" y="1701081"/>
            <a:ext cx="12118339" cy="578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1" u="none" strike="noStrike" cap="none" normalizeH="0" baseline="0" dirty="0">
                <a:ln>
                  <a:noFill/>
                </a:ln>
                <a:solidFill>
                  <a:schemeClr val="tx1"/>
                </a:solidFill>
                <a:effectLst/>
                <a:latin typeface="Nunito" pitchFamily="2" charset="0"/>
              </a:rPr>
              <a:t>Reducing Range Anxiety</a:t>
            </a:r>
            <a:r>
              <a:rPr kumimoji="0" lang="en-US" altLang="en-US" sz="1750" b="0" u="none" strike="noStrike" cap="none" normalizeH="0" baseline="0" dirty="0">
                <a:ln>
                  <a:noFill/>
                </a:ln>
                <a:solidFill>
                  <a:schemeClr val="tx1"/>
                </a:solidFill>
                <a:effectLst/>
                <a:latin typeface="Nunito" pitchFamily="2" charset="0"/>
              </a:rPr>
              <a:t>: Constant connection to a wireless electric vehicle charging system helps alleviate range anxiety by maintaining the battery in an optimal state of charge.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750" b="0" u="none" strike="noStrike" cap="none" normalizeH="0" baseline="0" dirty="0">
              <a:ln>
                <a:noFill/>
              </a:ln>
              <a:solidFill>
                <a:schemeClr val="tx1"/>
              </a:solidFill>
              <a:effectLst/>
              <a:latin typeface="Nunito" pitchFamily="2"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1" u="none" strike="noStrike" cap="none" normalizeH="0" baseline="0" dirty="0">
                <a:ln>
                  <a:noFill/>
                </a:ln>
                <a:solidFill>
                  <a:schemeClr val="tx1"/>
                </a:solidFill>
                <a:effectLst/>
                <a:latin typeface="Nunito" pitchFamily="2" charset="0"/>
              </a:rPr>
              <a:t>Efficient Network Management</a:t>
            </a:r>
            <a:r>
              <a:rPr kumimoji="0" lang="en-US" altLang="en-US" sz="1750" b="0" u="none" strike="noStrike" cap="none" normalizeH="0" baseline="0" dirty="0">
                <a:ln>
                  <a:noFill/>
                </a:ln>
                <a:solidFill>
                  <a:schemeClr val="tx1"/>
                </a:solidFill>
                <a:effectLst/>
                <a:latin typeface="Nunito" pitchFamily="2" charset="0"/>
              </a:rPr>
              <a:t>: Continuous connection aids in managing the power demand from electric vehicles, preventing spikes that strain the utility network.</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750" b="0" u="none" strike="noStrike" cap="none" normalizeH="0" baseline="0" dirty="0">
              <a:ln>
                <a:noFill/>
              </a:ln>
              <a:solidFill>
                <a:schemeClr val="tx1"/>
              </a:solidFill>
              <a:effectLst/>
              <a:latin typeface="Nunito" pitchFamily="2"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1" u="none" strike="noStrike" cap="none" normalizeH="0" baseline="0" dirty="0">
                <a:ln>
                  <a:noFill/>
                </a:ln>
                <a:solidFill>
                  <a:schemeClr val="tx1"/>
                </a:solidFill>
                <a:effectLst/>
                <a:latin typeface="Nunito" pitchFamily="2" charset="0"/>
              </a:rPr>
              <a:t>Utility Infrastructure Optimization</a:t>
            </a:r>
            <a:r>
              <a:rPr kumimoji="0" lang="en-US" altLang="en-US" sz="1750" b="0" u="none" strike="noStrike" cap="none" normalizeH="0" baseline="0" dirty="0">
                <a:ln>
                  <a:noFill/>
                </a:ln>
                <a:solidFill>
                  <a:schemeClr val="tx1"/>
                </a:solidFill>
                <a:effectLst/>
                <a:latin typeface="Nunito" pitchFamily="2" charset="0"/>
              </a:rPr>
              <a:t>: Traditional utility infrastructure is designed based on historical consumption patterns, often underestimating the demand from electric vehicles.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750" b="0" u="none" strike="noStrike" cap="none" normalizeH="0" baseline="0" dirty="0">
              <a:ln>
                <a:noFill/>
              </a:ln>
              <a:solidFill>
                <a:schemeClr val="tx1"/>
              </a:solidFill>
              <a:effectLst/>
              <a:latin typeface="Nunito" pitchFamily="2"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1" u="none" strike="noStrike" cap="none" normalizeH="0" baseline="0" dirty="0">
                <a:ln>
                  <a:noFill/>
                </a:ln>
                <a:solidFill>
                  <a:schemeClr val="tx1"/>
                </a:solidFill>
                <a:effectLst/>
                <a:latin typeface="Nunito" pitchFamily="2" charset="0"/>
              </a:rPr>
              <a:t>Transformer Overload Mitigation</a:t>
            </a:r>
            <a:r>
              <a:rPr kumimoji="0" lang="en-US" altLang="en-US" sz="1750" b="0" u="none" strike="noStrike" cap="none" normalizeH="0" baseline="0" dirty="0">
                <a:ln>
                  <a:noFill/>
                </a:ln>
                <a:solidFill>
                  <a:schemeClr val="tx1"/>
                </a:solidFill>
                <a:effectLst/>
                <a:latin typeface="Nunito" pitchFamily="2" charset="0"/>
              </a:rPr>
              <a:t>: Electric vehicles can demand more power than the infrastructure is designed for, potentially overloading street transformers.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750" b="0" u="none" strike="noStrike" cap="none" normalizeH="0" baseline="0" dirty="0">
              <a:ln>
                <a:noFill/>
              </a:ln>
              <a:solidFill>
                <a:schemeClr val="tx1"/>
              </a:solidFill>
              <a:effectLst/>
              <a:latin typeface="Nunito" pitchFamily="2"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50" b="1" dirty="0">
                <a:latin typeface="Nunito" pitchFamily="2" charset="0"/>
              </a:rPr>
              <a:t>I</a:t>
            </a:r>
            <a:r>
              <a:rPr kumimoji="0" lang="en-US" altLang="en-US" sz="1750" b="1" u="none" strike="noStrike" cap="none" normalizeH="0" baseline="0" dirty="0">
                <a:ln>
                  <a:noFill/>
                </a:ln>
                <a:solidFill>
                  <a:schemeClr val="tx1"/>
                </a:solidFill>
                <a:effectLst/>
                <a:latin typeface="Nunito" pitchFamily="2" charset="0"/>
              </a:rPr>
              <a:t>nfrastructure Upgrade Avoidance</a:t>
            </a:r>
            <a:r>
              <a:rPr kumimoji="0" lang="en-US" altLang="en-US" sz="1750" b="0" u="none" strike="noStrike" cap="none" normalizeH="0" baseline="0" dirty="0">
                <a:ln>
                  <a:noFill/>
                </a:ln>
                <a:solidFill>
                  <a:schemeClr val="tx1"/>
                </a:solidFill>
                <a:effectLst/>
                <a:latin typeface="Nunito" pitchFamily="2" charset="0"/>
              </a:rPr>
              <a:t>: Constant connection and better management of electric vehicle charging can minimize the need for costly upgrades to utility infrastructure.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750" b="0" u="none" strike="noStrike" cap="none" normalizeH="0" baseline="0" dirty="0">
              <a:ln>
                <a:noFill/>
              </a:ln>
              <a:solidFill>
                <a:schemeClr val="tx1"/>
              </a:solidFill>
              <a:effectLst/>
              <a:latin typeface="Nunito" pitchFamily="2" charset="0"/>
            </a:endParaRPr>
          </a:p>
          <a:p>
            <a:pPr marL="285750" lvl="0" indent="-285750" algn="just" eaLnBrk="0" fontAlgn="base" hangingPunct="0">
              <a:spcBef>
                <a:spcPct val="0"/>
              </a:spcBef>
              <a:spcAft>
                <a:spcPct val="0"/>
              </a:spcAft>
              <a:buFont typeface="Arial" panose="020B0604020202020204" pitchFamily="34" charset="0"/>
              <a:buChar char="•"/>
            </a:pPr>
            <a:r>
              <a:rPr kumimoji="0" lang="en-US" altLang="en-US" sz="1750" b="1" u="none" strike="noStrike" cap="none" normalizeH="0" baseline="0" dirty="0">
                <a:ln>
                  <a:noFill/>
                </a:ln>
                <a:solidFill>
                  <a:schemeClr val="tx1"/>
                </a:solidFill>
                <a:effectLst/>
                <a:latin typeface="Nunito" pitchFamily="2" charset="0"/>
              </a:rPr>
              <a:t>Nighttime Demand Reduction</a:t>
            </a:r>
            <a:r>
              <a:rPr kumimoji="0" lang="en-US" altLang="en-US" sz="1750" b="0" u="none" strike="noStrike" cap="none" normalizeH="0" baseline="0" dirty="0">
                <a:ln>
                  <a:noFill/>
                </a:ln>
                <a:solidFill>
                  <a:schemeClr val="tx1"/>
                </a:solidFill>
                <a:effectLst/>
                <a:latin typeface="Nunito" pitchFamily="2" charset="0"/>
              </a:rPr>
              <a:t>: By managing charging throughout the day, demand during nighttime charging periods can be minimized.</a:t>
            </a:r>
          </a:p>
          <a:p>
            <a:pPr lvl="0" algn="just" eaLnBrk="0" fontAlgn="base" hangingPunct="0">
              <a:spcBef>
                <a:spcPct val="0"/>
              </a:spcBef>
              <a:spcAft>
                <a:spcPct val="0"/>
              </a:spcAft>
            </a:pPr>
            <a:endParaRPr kumimoji="0" lang="en-US" altLang="en-US" sz="1750" b="0" u="none" strike="noStrike" cap="none" normalizeH="0" baseline="0" dirty="0">
              <a:ln>
                <a:noFill/>
              </a:ln>
              <a:solidFill>
                <a:schemeClr val="tx1"/>
              </a:solidFill>
              <a:effectLst/>
              <a:latin typeface="Nunito" pitchFamily="2"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50" b="1" u="none" strike="noStrike" cap="none" normalizeH="0" baseline="0" dirty="0">
                <a:ln>
                  <a:noFill/>
                </a:ln>
                <a:solidFill>
                  <a:schemeClr val="tx1"/>
                </a:solidFill>
                <a:effectLst/>
                <a:latin typeface="Nunito" pitchFamily="2" charset="0"/>
              </a:rPr>
              <a:t>Wireless Charger Benefits</a:t>
            </a:r>
            <a:r>
              <a:rPr kumimoji="0" lang="en-US" altLang="en-US" sz="1750" b="0" u="none" strike="noStrike" cap="none" normalizeH="0" baseline="0" dirty="0">
                <a:ln>
                  <a:noFill/>
                </a:ln>
                <a:solidFill>
                  <a:schemeClr val="tx1"/>
                </a:solidFill>
                <a:effectLst/>
                <a:latin typeface="Nunito" pitchFamily="2" charset="0"/>
              </a:rPr>
              <a:t>: Wireless home chargers can be more affordable and compact, operating to top up the battery efficiently.</a:t>
            </a:r>
          </a:p>
        </p:txBody>
      </p:sp>
      <p:sp>
        <p:nvSpPr>
          <p:cNvPr id="12" name="Rectangle 2">
            <a:extLst>
              <a:ext uri="{FF2B5EF4-FFF2-40B4-BE49-F238E27FC236}">
                <a16:creationId xmlns:a16="http://schemas.microsoft.com/office/drawing/2014/main" id="{E575D4BF-9245-9A68-76BA-2A6EECC48EB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Nunito" pitchFamily="2" charset="0"/>
              </a:rPr>
            </a:br>
            <a:endParaRPr kumimoji="0" lang="en-US" altLang="en-US" sz="1800" b="0" i="0" u="none" strike="noStrike" cap="none" normalizeH="0" baseline="0">
              <a:ln>
                <a:noFill/>
              </a:ln>
              <a:solidFill>
                <a:schemeClr val="tx1"/>
              </a:solidFill>
              <a:effectLst/>
              <a:latin typeface="Nunito"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p>
        </p:txBody>
      </p:sp>
      <p:sp>
        <p:nvSpPr>
          <p:cNvPr id="4" name="Text 1"/>
          <p:cNvSpPr/>
          <p:nvPr/>
        </p:nvSpPr>
        <p:spPr>
          <a:xfrm>
            <a:off x="2348389" y="1383863"/>
            <a:ext cx="6179701"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Challenges</a:t>
            </a:r>
            <a:endParaRPr lang="en-US" sz="4374" dirty="0"/>
          </a:p>
        </p:txBody>
      </p:sp>
      <p:sp>
        <p:nvSpPr>
          <p:cNvPr id="12" name="Text 9"/>
          <p:cNvSpPr/>
          <p:nvPr/>
        </p:nvSpPr>
        <p:spPr>
          <a:xfrm>
            <a:off x="2348389" y="2867745"/>
            <a:ext cx="6929426" cy="1777008"/>
          </a:xfrm>
          <a:prstGeom prst="rect">
            <a:avLst/>
          </a:prstGeom>
          <a:noFill/>
          <a:ln/>
        </p:spPr>
        <p:txBody>
          <a:bodyPr wrap="square" rtlCol="0" anchor="t"/>
          <a:lstStyle/>
          <a:p>
            <a:pPr marL="342900" indent="-342900" algn="l">
              <a:lnSpc>
                <a:spcPts val="2799"/>
              </a:lnSpc>
              <a:buSzPct val="100000"/>
              <a:buChar char="•"/>
            </a:pPr>
            <a:r>
              <a:rPr lang="en-US" sz="1750" dirty="0">
                <a:solidFill>
                  <a:srgbClr val="00002E"/>
                </a:solidFill>
                <a:latin typeface="Nunito" pitchFamily="2" charset="0"/>
                <a:ea typeface="PT Sans" pitchFamily="34" charset="-122"/>
                <a:cs typeface="PT Sans" pitchFamily="34" charset="-120"/>
              </a:rPr>
              <a:t>To install static and dynamic wireless charging stations on the roads, new infrastructure development is required as current arrangement are not suitable for the installations.</a:t>
            </a:r>
            <a:endParaRPr lang="en-US" sz="1750" dirty="0">
              <a:latin typeface="Nunito" pitchFamily="2" charset="0"/>
            </a:endParaRPr>
          </a:p>
        </p:txBody>
      </p:sp>
      <p:sp>
        <p:nvSpPr>
          <p:cNvPr id="13" name="Text 10"/>
          <p:cNvSpPr/>
          <p:nvPr/>
        </p:nvSpPr>
        <p:spPr>
          <a:xfrm>
            <a:off x="2348388" y="4412878"/>
            <a:ext cx="6179701"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00002E"/>
                </a:solidFill>
                <a:latin typeface="Nunito" pitchFamily="2" charset="0"/>
                <a:ea typeface="PT Sans" pitchFamily="34" charset="-122"/>
                <a:cs typeface="PT Sans" pitchFamily="34" charset="-120"/>
              </a:rPr>
              <a:t>Need to maintain the EMC, EMI and frequencies as per standards for the human Health and safety concern.</a:t>
            </a:r>
            <a:endParaRPr lang="en-US" sz="1750" dirty="0">
              <a:latin typeface="Nunito"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p>
        </p:txBody>
      </p:sp>
      <p:sp>
        <p:nvSpPr>
          <p:cNvPr id="4" name="Text 1"/>
          <p:cNvSpPr/>
          <p:nvPr/>
        </p:nvSpPr>
        <p:spPr>
          <a:xfrm>
            <a:off x="1274147" y="1071981"/>
            <a:ext cx="6179701"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rPr>
              <a:t>Limitations</a:t>
            </a:r>
            <a:endParaRPr lang="en-US" sz="4374" dirty="0"/>
          </a:p>
        </p:txBody>
      </p:sp>
      <p:sp>
        <p:nvSpPr>
          <p:cNvPr id="12" name="Text 9"/>
          <p:cNvSpPr/>
          <p:nvPr/>
        </p:nvSpPr>
        <p:spPr>
          <a:xfrm>
            <a:off x="1069775" y="2282655"/>
            <a:ext cx="12768146" cy="5430644"/>
          </a:xfrm>
          <a:prstGeom prst="rect">
            <a:avLst/>
          </a:prstGeom>
          <a:noFill/>
          <a:ln/>
        </p:spPr>
        <p:txBody>
          <a:bodyPr wrap="square" rtlCol="0" anchor="t"/>
          <a:lstStyle/>
          <a:p>
            <a:pPr marL="285750" indent="-285750" algn="l">
              <a:buFont typeface="Arial" panose="020B0604020202020204" pitchFamily="34" charset="0"/>
              <a:buChar char="•"/>
            </a:pPr>
            <a:r>
              <a:rPr lang="en-US" dirty="0">
                <a:latin typeface="Nunito" pitchFamily="2" charset="0"/>
              </a:rPr>
              <a:t>Efficiency: Wireless charging is generally less efficient than wired charging. Energy is lost during the transfer due to electromagnetic induction, resonant coupling, and other factors. This inefficiency can lead to longer charging times and higher energy costs.</a:t>
            </a:r>
          </a:p>
          <a:p>
            <a:pPr marL="285750" indent="-285750" algn="l">
              <a:buFont typeface="Arial" panose="020B0604020202020204" pitchFamily="34" charset="0"/>
              <a:buChar char="•"/>
            </a:pPr>
            <a:endParaRPr lang="en-US" dirty="0">
              <a:latin typeface="Nunito" pitchFamily="2" charset="0"/>
            </a:endParaRPr>
          </a:p>
          <a:p>
            <a:pPr marL="285750" indent="-285750" algn="l">
              <a:buFont typeface="Arial" panose="020B0604020202020204" pitchFamily="34" charset="0"/>
              <a:buChar char="•"/>
            </a:pPr>
            <a:r>
              <a:rPr lang="en-US" dirty="0">
                <a:latin typeface="Nunito" pitchFamily="2" charset="0"/>
              </a:rPr>
              <a:t>Cost: The infrastructure required for wireless charging, such as charging pads and power electronics, can be expensive to install and maintain. This cost can be a significant barrier, especially for widespread deployment in public spaces or large-scale adoption.</a:t>
            </a:r>
          </a:p>
          <a:p>
            <a:pPr marL="285750" indent="-285750" algn="l">
              <a:buFont typeface="Arial" panose="020B0604020202020204" pitchFamily="34" charset="0"/>
              <a:buChar char="•"/>
            </a:pPr>
            <a:endParaRPr lang="en-US" dirty="0">
              <a:latin typeface="Nunito" pitchFamily="2" charset="0"/>
            </a:endParaRPr>
          </a:p>
          <a:p>
            <a:pPr marL="285750" indent="-285750" algn="l">
              <a:buFont typeface="Arial" panose="020B0604020202020204" pitchFamily="34" charset="0"/>
              <a:buChar char="•"/>
            </a:pPr>
            <a:r>
              <a:rPr lang="en-US" dirty="0">
                <a:latin typeface="Nunito" pitchFamily="2" charset="0"/>
              </a:rPr>
              <a:t>Power and Speed: Current wireless charging systems often have lower power output compared to wired charging, which means they may not be suitable for fast charging or high-capacity batteries. This limitation can be a drawback for EVs that require quick recharge times.</a:t>
            </a:r>
          </a:p>
          <a:p>
            <a:pPr marL="285750" indent="-285750" algn="l">
              <a:buFont typeface="Arial" panose="020B0604020202020204" pitchFamily="34" charset="0"/>
              <a:buChar char="•"/>
            </a:pPr>
            <a:endParaRPr lang="en-US" dirty="0">
              <a:latin typeface="Nunito" pitchFamily="2" charset="0"/>
            </a:endParaRPr>
          </a:p>
          <a:p>
            <a:pPr marL="285750" indent="-285750" algn="l">
              <a:buFont typeface="Arial" panose="020B0604020202020204" pitchFamily="34" charset="0"/>
              <a:buChar char="•"/>
            </a:pPr>
            <a:r>
              <a:rPr lang="en-US" dirty="0">
                <a:latin typeface="Nunito" pitchFamily="2" charset="0"/>
              </a:rPr>
              <a:t>Interoperability: There is currently no universal standard for wireless charging in the EV industry. Different manufacturers may use proprietary technologies or standards, leading to compatibility issues and limiting interoperability between charging stations and vehicles.</a:t>
            </a:r>
          </a:p>
          <a:p>
            <a:pPr marL="285750" indent="-285750" algn="l">
              <a:buFont typeface="Arial" panose="020B0604020202020204" pitchFamily="34" charset="0"/>
              <a:buChar char="•"/>
            </a:pPr>
            <a:endParaRPr lang="en-US" dirty="0">
              <a:latin typeface="Nunito" pitchFamily="2" charset="0"/>
            </a:endParaRPr>
          </a:p>
          <a:p>
            <a:pPr marL="285750" indent="-285750" algn="l">
              <a:buFont typeface="Arial" panose="020B0604020202020204" pitchFamily="34" charset="0"/>
              <a:buChar char="•"/>
            </a:pPr>
            <a:r>
              <a:rPr lang="en-US" dirty="0">
                <a:latin typeface="Nunito" pitchFamily="2" charset="0"/>
              </a:rPr>
              <a:t>Heat Generation: Wireless charging systems can generate heat during operation, which may affect the efficiency of charging and potentially impact the lifespan of batteries if not managed properly.</a:t>
            </a:r>
          </a:p>
          <a:p>
            <a:pPr marL="285750" indent="-285750" algn="l">
              <a:lnSpc>
                <a:spcPts val="2799"/>
              </a:lnSpc>
              <a:buSzPct val="100000"/>
              <a:buFont typeface="Arial" panose="020B0604020202020204" pitchFamily="34" charset="0"/>
              <a:buChar char="•"/>
            </a:pPr>
            <a:endParaRPr lang="en-US" dirty="0">
              <a:latin typeface="Nunito" pitchFamily="2" charset="0"/>
            </a:endParaRPr>
          </a:p>
        </p:txBody>
      </p:sp>
    </p:spTree>
    <p:extLst>
      <p:ext uri="{BB962C8B-B14F-4D97-AF65-F5344CB8AC3E}">
        <p14:creationId xmlns:p14="http://schemas.microsoft.com/office/powerpoint/2010/main" val="142143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530078" y="589121"/>
            <a:ext cx="5351740" cy="668893"/>
          </a:xfrm>
          <a:prstGeom prst="rect">
            <a:avLst/>
          </a:prstGeom>
          <a:noFill/>
          <a:ln/>
        </p:spPr>
        <p:txBody>
          <a:bodyPr wrap="none" rtlCol="0" anchor="t"/>
          <a:lstStyle/>
          <a:p>
            <a:pPr marL="0" indent="0">
              <a:lnSpc>
                <a:spcPts val="5268"/>
              </a:lnSpc>
              <a:buNone/>
            </a:pPr>
            <a:r>
              <a:rPr lang="en-US" sz="4214" b="1" dirty="0">
                <a:solidFill>
                  <a:srgbClr val="00002E"/>
                </a:solidFill>
                <a:latin typeface="Nunito" pitchFamily="2" charset="0"/>
                <a:ea typeface="Nunito" pitchFamily="34" charset="-122"/>
                <a:cs typeface="Nunito" pitchFamily="34" charset="-120"/>
              </a:rPr>
              <a:t>Currently Working</a:t>
            </a:r>
            <a:endParaRPr lang="en-US" sz="4214" dirty="0">
              <a:latin typeface="Nunito" pitchFamily="2" charset="0"/>
            </a:endParaRPr>
          </a:p>
        </p:txBody>
      </p:sp>
      <p:sp>
        <p:nvSpPr>
          <p:cNvPr id="5" name="Shape 2"/>
          <p:cNvSpPr/>
          <p:nvPr/>
        </p:nvSpPr>
        <p:spPr>
          <a:xfrm>
            <a:off x="2530078" y="1906786"/>
            <a:ext cx="374571" cy="374571"/>
          </a:xfrm>
          <a:prstGeom prst="roundRect">
            <a:avLst>
              <a:gd name="adj" fmla="val 102872"/>
            </a:avLst>
          </a:prstGeom>
          <a:solidFill>
            <a:srgbClr val="F3F3FF"/>
          </a:solidFill>
          <a:ln w="22860">
            <a:solidFill>
              <a:srgbClr val="00002E"/>
            </a:solidFill>
            <a:prstDash val="solid"/>
          </a:ln>
        </p:spPr>
      </p:sp>
      <p:sp>
        <p:nvSpPr>
          <p:cNvPr id="6" name="Text 3"/>
          <p:cNvSpPr/>
          <p:nvPr/>
        </p:nvSpPr>
        <p:spPr>
          <a:xfrm>
            <a:off x="3118604" y="1926788"/>
            <a:ext cx="2458879" cy="334328"/>
          </a:xfrm>
          <a:prstGeom prst="rect">
            <a:avLst/>
          </a:prstGeom>
          <a:noFill/>
          <a:ln/>
        </p:spPr>
        <p:txBody>
          <a:bodyPr wrap="none" rtlCol="0" anchor="t"/>
          <a:lstStyle/>
          <a:p>
            <a:pPr marL="0" indent="0">
              <a:lnSpc>
                <a:spcPts val="2634"/>
              </a:lnSpc>
              <a:buNone/>
            </a:pPr>
            <a:r>
              <a:rPr lang="en-US" sz="2107" b="1" dirty="0">
                <a:solidFill>
                  <a:srgbClr val="2D4DF2"/>
                </a:solidFill>
                <a:latin typeface="Nunito" pitchFamily="2" charset="0"/>
                <a:ea typeface="Nunito" pitchFamily="34" charset="-122"/>
                <a:cs typeface="Nunito" pitchFamily="34" charset="-120"/>
              </a:rPr>
              <a:t>Evatran group's</a:t>
            </a:r>
            <a:endParaRPr lang="en-US" sz="2107" dirty="0">
              <a:latin typeface="Nunito" pitchFamily="2" charset="0"/>
            </a:endParaRPr>
          </a:p>
        </p:txBody>
      </p:sp>
      <p:sp>
        <p:nvSpPr>
          <p:cNvPr id="7" name="Text 4"/>
          <p:cNvSpPr/>
          <p:nvPr/>
        </p:nvSpPr>
        <p:spPr>
          <a:xfrm>
            <a:off x="3118604" y="2389465"/>
            <a:ext cx="2458879" cy="1712119"/>
          </a:xfrm>
          <a:prstGeom prst="rect">
            <a:avLst/>
          </a:prstGeom>
          <a:noFill/>
          <a:ln/>
        </p:spPr>
        <p:txBody>
          <a:bodyPr wrap="square" rtlCol="0" anchor="t"/>
          <a:lstStyle/>
          <a:p>
            <a:pPr marL="0" indent="0">
              <a:lnSpc>
                <a:spcPts val="2697"/>
              </a:lnSpc>
              <a:buNone/>
            </a:pPr>
            <a:r>
              <a:rPr lang="en-US" sz="1686" dirty="0">
                <a:solidFill>
                  <a:srgbClr val="00002E"/>
                </a:solidFill>
                <a:latin typeface="Nunito" pitchFamily="2" charset="0"/>
                <a:ea typeface="PT Sans" pitchFamily="34" charset="-122"/>
                <a:cs typeface="PT Sans" pitchFamily="34" charset="-120"/>
              </a:rPr>
              <a:t>making Plugless Charging for passenger EVs like Tesla Model S, BMW i3, Nissan Leaf, Gen 1 Chevrolet Volt.</a:t>
            </a:r>
            <a:endParaRPr lang="en-US" sz="1686" dirty="0">
              <a:latin typeface="Nunito" pitchFamily="2" charset="0"/>
            </a:endParaRPr>
          </a:p>
        </p:txBody>
      </p:sp>
      <p:sp>
        <p:nvSpPr>
          <p:cNvPr id="8" name="Shape 5"/>
          <p:cNvSpPr/>
          <p:nvPr/>
        </p:nvSpPr>
        <p:spPr>
          <a:xfrm>
            <a:off x="5791438" y="1906786"/>
            <a:ext cx="374571" cy="374571"/>
          </a:xfrm>
          <a:prstGeom prst="roundRect">
            <a:avLst>
              <a:gd name="adj" fmla="val 102872"/>
            </a:avLst>
          </a:prstGeom>
          <a:solidFill>
            <a:srgbClr val="F3F3FF"/>
          </a:solidFill>
          <a:ln w="22860">
            <a:solidFill>
              <a:srgbClr val="00002E"/>
            </a:solidFill>
            <a:prstDash val="solid"/>
          </a:ln>
        </p:spPr>
      </p:sp>
      <p:sp>
        <p:nvSpPr>
          <p:cNvPr id="9" name="Text 6"/>
          <p:cNvSpPr/>
          <p:nvPr/>
        </p:nvSpPr>
        <p:spPr>
          <a:xfrm>
            <a:off x="6379964" y="1926788"/>
            <a:ext cx="2458879" cy="334328"/>
          </a:xfrm>
          <a:prstGeom prst="rect">
            <a:avLst/>
          </a:prstGeom>
          <a:noFill/>
          <a:ln/>
        </p:spPr>
        <p:txBody>
          <a:bodyPr wrap="none" rtlCol="0" anchor="t"/>
          <a:lstStyle/>
          <a:p>
            <a:pPr marL="0" indent="0">
              <a:lnSpc>
                <a:spcPts val="2634"/>
              </a:lnSpc>
              <a:buNone/>
            </a:pPr>
            <a:r>
              <a:rPr lang="en-US" sz="2107" b="1" dirty="0">
                <a:solidFill>
                  <a:srgbClr val="015F98"/>
                </a:solidFill>
                <a:latin typeface="Nunito" pitchFamily="2" charset="0"/>
                <a:ea typeface="Nunito" pitchFamily="34" charset="-122"/>
                <a:cs typeface="Nunito" pitchFamily="34" charset="-120"/>
              </a:rPr>
              <a:t>Qualcomm Halo</a:t>
            </a:r>
            <a:endParaRPr lang="en-US" sz="2107" dirty="0">
              <a:latin typeface="Nunito" pitchFamily="2" charset="0"/>
            </a:endParaRPr>
          </a:p>
        </p:txBody>
      </p:sp>
      <p:sp>
        <p:nvSpPr>
          <p:cNvPr id="10" name="Text 7"/>
          <p:cNvSpPr/>
          <p:nvPr/>
        </p:nvSpPr>
        <p:spPr>
          <a:xfrm>
            <a:off x="6379964" y="2389465"/>
            <a:ext cx="2458879" cy="1369695"/>
          </a:xfrm>
          <a:prstGeom prst="rect">
            <a:avLst/>
          </a:prstGeom>
          <a:noFill/>
          <a:ln/>
        </p:spPr>
        <p:txBody>
          <a:bodyPr wrap="square" rtlCol="0" anchor="t"/>
          <a:lstStyle/>
          <a:p>
            <a:pPr marL="0" indent="0">
              <a:lnSpc>
                <a:spcPts val="2697"/>
              </a:lnSpc>
              <a:buNone/>
            </a:pPr>
            <a:r>
              <a:rPr lang="en-US" sz="1686" dirty="0">
                <a:solidFill>
                  <a:srgbClr val="00002E"/>
                </a:solidFill>
                <a:latin typeface="Nunito" pitchFamily="2" charset="0"/>
                <a:ea typeface="PT Sans" pitchFamily="34" charset="-122"/>
                <a:cs typeface="PT Sans" pitchFamily="34" charset="-120"/>
              </a:rPr>
              <a:t>is making WCS for Passenger, sport and race car and it is acquired by Witricity corporation.</a:t>
            </a:r>
            <a:endParaRPr lang="en-US" sz="1686" dirty="0">
              <a:latin typeface="Nunito" pitchFamily="2" charset="0"/>
            </a:endParaRPr>
          </a:p>
        </p:txBody>
      </p:sp>
      <p:sp>
        <p:nvSpPr>
          <p:cNvPr id="11" name="Shape 8"/>
          <p:cNvSpPr/>
          <p:nvPr/>
        </p:nvSpPr>
        <p:spPr>
          <a:xfrm>
            <a:off x="9052798" y="1906786"/>
            <a:ext cx="374571" cy="374571"/>
          </a:xfrm>
          <a:prstGeom prst="roundRect">
            <a:avLst>
              <a:gd name="adj" fmla="val 102872"/>
            </a:avLst>
          </a:prstGeom>
          <a:solidFill>
            <a:srgbClr val="F3F3FF"/>
          </a:solidFill>
          <a:ln w="22860">
            <a:solidFill>
              <a:srgbClr val="00002E"/>
            </a:solidFill>
            <a:prstDash val="solid"/>
          </a:ln>
        </p:spPr>
      </p:sp>
      <p:sp>
        <p:nvSpPr>
          <p:cNvPr id="12" name="Text 9"/>
          <p:cNvSpPr/>
          <p:nvPr/>
        </p:nvSpPr>
        <p:spPr>
          <a:xfrm>
            <a:off x="9641324" y="1926788"/>
            <a:ext cx="2458879" cy="334328"/>
          </a:xfrm>
          <a:prstGeom prst="rect">
            <a:avLst/>
          </a:prstGeom>
          <a:noFill/>
          <a:ln/>
        </p:spPr>
        <p:txBody>
          <a:bodyPr wrap="none" rtlCol="0" anchor="t"/>
          <a:lstStyle/>
          <a:p>
            <a:pPr marL="0" indent="0">
              <a:lnSpc>
                <a:spcPts val="2634"/>
              </a:lnSpc>
              <a:buNone/>
            </a:pPr>
            <a:r>
              <a:rPr lang="en-US" sz="2107" b="1" dirty="0">
                <a:solidFill>
                  <a:srgbClr val="AD1F96"/>
                </a:solidFill>
                <a:latin typeface="Nunito" pitchFamily="2" charset="0"/>
                <a:ea typeface="Nunito" pitchFamily="34" charset="-122"/>
                <a:cs typeface="Nunito" pitchFamily="34" charset="-120"/>
              </a:rPr>
              <a:t>Hevo Power</a:t>
            </a:r>
            <a:endParaRPr lang="en-US" sz="2107" dirty="0">
              <a:latin typeface="Nunito" pitchFamily="2" charset="0"/>
            </a:endParaRPr>
          </a:p>
        </p:txBody>
      </p:sp>
      <p:sp>
        <p:nvSpPr>
          <p:cNvPr id="13" name="Text 10"/>
          <p:cNvSpPr/>
          <p:nvPr/>
        </p:nvSpPr>
        <p:spPr>
          <a:xfrm>
            <a:off x="9641324" y="2389465"/>
            <a:ext cx="2458879" cy="684848"/>
          </a:xfrm>
          <a:prstGeom prst="rect">
            <a:avLst/>
          </a:prstGeom>
          <a:noFill/>
          <a:ln/>
        </p:spPr>
        <p:txBody>
          <a:bodyPr wrap="square" rtlCol="0" anchor="t"/>
          <a:lstStyle/>
          <a:p>
            <a:pPr marL="0" indent="0">
              <a:lnSpc>
                <a:spcPts val="2697"/>
              </a:lnSpc>
              <a:buNone/>
            </a:pPr>
            <a:r>
              <a:rPr lang="en-US" sz="1686" dirty="0">
                <a:solidFill>
                  <a:srgbClr val="00002E"/>
                </a:solidFill>
                <a:latin typeface="Nunito" pitchFamily="2" charset="0"/>
                <a:ea typeface="PT Sans" pitchFamily="34" charset="-122"/>
                <a:cs typeface="PT Sans" pitchFamily="34" charset="-120"/>
              </a:rPr>
              <a:t>is making WCS for Passenger car</a:t>
            </a:r>
            <a:endParaRPr lang="en-US" sz="1686" dirty="0">
              <a:latin typeface="Nunito" pitchFamily="2" charset="0"/>
            </a:endParaRPr>
          </a:p>
        </p:txBody>
      </p:sp>
      <p:sp>
        <p:nvSpPr>
          <p:cNvPr id="14" name="Shape 11"/>
          <p:cNvSpPr/>
          <p:nvPr/>
        </p:nvSpPr>
        <p:spPr>
          <a:xfrm>
            <a:off x="2530078" y="4536281"/>
            <a:ext cx="374571" cy="374571"/>
          </a:xfrm>
          <a:prstGeom prst="roundRect">
            <a:avLst>
              <a:gd name="adj" fmla="val 102872"/>
            </a:avLst>
          </a:prstGeom>
          <a:solidFill>
            <a:srgbClr val="F3F3FF"/>
          </a:solidFill>
          <a:ln w="22860">
            <a:solidFill>
              <a:srgbClr val="00002E"/>
            </a:solidFill>
            <a:prstDash val="solid"/>
          </a:ln>
        </p:spPr>
      </p:sp>
      <p:sp>
        <p:nvSpPr>
          <p:cNvPr id="15" name="Text 12"/>
          <p:cNvSpPr/>
          <p:nvPr/>
        </p:nvSpPr>
        <p:spPr>
          <a:xfrm>
            <a:off x="3118604" y="4556284"/>
            <a:ext cx="2458879" cy="668655"/>
          </a:xfrm>
          <a:prstGeom prst="rect">
            <a:avLst/>
          </a:prstGeom>
          <a:noFill/>
          <a:ln/>
        </p:spPr>
        <p:txBody>
          <a:bodyPr wrap="square" rtlCol="0" anchor="t"/>
          <a:lstStyle/>
          <a:p>
            <a:pPr marL="0" indent="0">
              <a:lnSpc>
                <a:spcPts val="2634"/>
              </a:lnSpc>
              <a:buNone/>
            </a:pPr>
            <a:r>
              <a:rPr lang="en-US" sz="2107" b="1" dirty="0">
                <a:solidFill>
                  <a:srgbClr val="2D4DF2"/>
                </a:solidFill>
                <a:latin typeface="Nunito" pitchFamily="2" charset="0"/>
                <a:ea typeface="Nunito" pitchFamily="34" charset="-122"/>
                <a:cs typeface="Nunito" pitchFamily="34" charset="-120"/>
              </a:rPr>
              <a:t>Bombardier Primove</a:t>
            </a:r>
            <a:endParaRPr lang="en-US" sz="2107" dirty="0">
              <a:latin typeface="Nunito" pitchFamily="2" charset="0"/>
            </a:endParaRPr>
          </a:p>
        </p:txBody>
      </p:sp>
      <p:sp>
        <p:nvSpPr>
          <p:cNvPr id="16" name="Text 13"/>
          <p:cNvSpPr/>
          <p:nvPr/>
        </p:nvSpPr>
        <p:spPr>
          <a:xfrm>
            <a:off x="3118604" y="5353288"/>
            <a:ext cx="2458879" cy="684848"/>
          </a:xfrm>
          <a:prstGeom prst="rect">
            <a:avLst/>
          </a:prstGeom>
          <a:noFill/>
          <a:ln/>
        </p:spPr>
        <p:txBody>
          <a:bodyPr wrap="square" rtlCol="0" anchor="t"/>
          <a:lstStyle/>
          <a:p>
            <a:pPr marL="0" indent="0">
              <a:lnSpc>
                <a:spcPts val="2697"/>
              </a:lnSpc>
              <a:buNone/>
            </a:pPr>
            <a:r>
              <a:rPr lang="en-US" sz="1686" dirty="0">
                <a:solidFill>
                  <a:srgbClr val="00002E"/>
                </a:solidFill>
                <a:latin typeface="Nunito" pitchFamily="2" charset="0"/>
                <a:ea typeface="PT Sans" pitchFamily="34" charset="-122"/>
                <a:cs typeface="PT Sans" pitchFamily="34" charset="-120"/>
              </a:rPr>
              <a:t>is making WCS for Passenger car to SUVs.</a:t>
            </a:r>
            <a:endParaRPr lang="en-US" sz="1686" dirty="0">
              <a:latin typeface="Nunito" pitchFamily="2" charset="0"/>
            </a:endParaRPr>
          </a:p>
        </p:txBody>
      </p:sp>
      <p:sp>
        <p:nvSpPr>
          <p:cNvPr id="17" name="Shape 14"/>
          <p:cNvSpPr/>
          <p:nvPr/>
        </p:nvSpPr>
        <p:spPr>
          <a:xfrm>
            <a:off x="5791438" y="4536281"/>
            <a:ext cx="374571" cy="374571"/>
          </a:xfrm>
          <a:prstGeom prst="roundRect">
            <a:avLst>
              <a:gd name="adj" fmla="val 102872"/>
            </a:avLst>
          </a:prstGeom>
          <a:solidFill>
            <a:srgbClr val="F3F3FF"/>
          </a:solidFill>
          <a:ln w="22860">
            <a:solidFill>
              <a:srgbClr val="00002E"/>
            </a:solidFill>
            <a:prstDash val="solid"/>
          </a:ln>
        </p:spPr>
      </p:sp>
      <p:sp>
        <p:nvSpPr>
          <p:cNvPr id="18" name="Text 15"/>
          <p:cNvSpPr/>
          <p:nvPr/>
        </p:nvSpPr>
        <p:spPr>
          <a:xfrm>
            <a:off x="6379964" y="4556284"/>
            <a:ext cx="2458879" cy="334328"/>
          </a:xfrm>
          <a:prstGeom prst="rect">
            <a:avLst/>
          </a:prstGeom>
          <a:noFill/>
          <a:ln/>
        </p:spPr>
        <p:txBody>
          <a:bodyPr wrap="none" rtlCol="0" anchor="t"/>
          <a:lstStyle/>
          <a:p>
            <a:pPr marL="0" indent="0">
              <a:lnSpc>
                <a:spcPts val="2634"/>
              </a:lnSpc>
              <a:buNone/>
            </a:pPr>
            <a:r>
              <a:rPr lang="en-US" sz="2107" b="1" dirty="0">
                <a:solidFill>
                  <a:srgbClr val="015F98"/>
                </a:solidFill>
                <a:latin typeface="Nunito" pitchFamily="2" charset="0"/>
                <a:ea typeface="Nunito" pitchFamily="34" charset="-122"/>
                <a:cs typeface="Nunito" pitchFamily="34" charset="-120"/>
              </a:rPr>
              <a:t>Siemens and BMW</a:t>
            </a:r>
            <a:endParaRPr lang="en-US" sz="2107" dirty="0">
              <a:latin typeface="Nunito" pitchFamily="2" charset="0"/>
            </a:endParaRPr>
          </a:p>
        </p:txBody>
      </p:sp>
      <p:sp>
        <p:nvSpPr>
          <p:cNvPr id="19" name="Text 16"/>
          <p:cNvSpPr/>
          <p:nvPr/>
        </p:nvSpPr>
        <p:spPr>
          <a:xfrm>
            <a:off x="6379964" y="5018961"/>
            <a:ext cx="2458879" cy="684848"/>
          </a:xfrm>
          <a:prstGeom prst="rect">
            <a:avLst/>
          </a:prstGeom>
          <a:noFill/>
          <a:ln/>
        </p:spPr>
        <p:txBody>
          <a:bodyPr wrap="square" rtlCol="0" anchor="t"/>
          <a:lstStyle/>
          <a:p>
            <a:pPr marL="0" indent="0">
              <a:lnSpc>
                <a:spcPts val="2697"/>
              </a:lnSpc>
              <a:buNone/>
            </a:pPr>
            <a:r>
              <a:rPr lang="en-US" sz="1686" dirty="0">
                <a:solidFill>
                  <a:srgbClr val="00002E"/>
                </a:solidFill>
                <a:latin typeface="Nunito" pitchFamily="2" charset="0"/>
                <a:ea typeface="PT Sans" pitchFamily="34" charset="-122"/>
                <a:cs typeface="PT Sans" pitchFamily="34" charset="-120"/>
              </a:rPr>
              <a:t>is making WCS for Passenger car.</a:t>
            </a:r>
            <a:endParaRPr lang="en-US" sz="1686" dirty="0">
              <a:latin typeface="Nunito" pitchFamily="2" charset="0"/>
            </a:endParaRPr>
          </a:p>
        </p:txBody>
      </p:sp>
      <p:sp>
        <p:nvSpPr>
          <p:cNvPr id="20" name="Shape 17"/>
          <p:cNvSpPr/>
          <p:nvPr/>
        </p:nvSpPr>
        <p:spPr>
          <a:xfrm>
            <a:off x="9052798" y="4536281"/>
            <a:ext cx="374571" cy="374571"/>
          </a:xfrm>
          <a:prstGeom prst="roundRect">
            <a:avLst>
              <a:gd name="adj" fmla="val 102872"/>
            </a:avLst>
          </a:prstGeom>
          <a:solidFill>
            <a:srgbClr val="F3F3FF"/>
          </a:solidFill>
          <a:ln w="22860">
            <a:solidFill>
              <a:srgbClr val="00002E"/>
            </a:solidFill>
            <a:prstDash val="solid"/>
          </a:ln>
        </p:spPr>
      </p:sp>
      <p:sp>
        <p:nvSpPr>
          <p:cNvPr id="21" name="Text 18"/>
          <p:cNvSpPr/>
          <p:nvPr/>
        </p:nvSpPr>
        <p:spPr>
          <a:xfrm>
            <a:off x="9641324" y="4556284"/>
            <a:ext cx="2458879" cy="668655"/>
          </a:xfrm>
          <a:prstGeom prst="rect">
            <a:avLst/>
          </a:prstGeom>
          <a:noFill/>
          <a:ln/>
        </p:spPr>
        <p:txBody>
          <a:bodyPr wrap="square" rtlCol="0" anchor="t"/>
          <a:lstStyle/>
          <a:p>
            <a:pPr marL="0" indent="0">
              <a:lnSpc>
                <a:spcPts val="2634"/>
              </a:lnSpc>
              <a:buNone/>
            </a:pPr>
            <a:r>
              <a:rPr lang="en-US" sz="2107" b="1" dirty="0">
                <a:solidFill>
                  <a:srgbClr val="AD1F96"/>
                </a:solidFill>
                <a:latin typeface="Nunito" pitchFamily="2" charset="0"/>
                <a:ea typeface="Nunito" pitchFamily="34" charset="-122"/>
                <a:cs typeface="Nunito" pitchFamily="34" charset="-120"/>
              </a:rPr>
              <a:t>Momentum Dynamic</a:t>
            </a:r>
            <a:endParaRPr lang="en-US" sz="2107" dirty="0">
              <a:latin typeface="Nunito" pitchFamily="2" charset="0"/>
            </a:endParaRPr>
          </a:p>
        </p:txBody>
      </p:sp>
      <p:sp>
        <p:nvSpPr>
          <p:cNvPr id="22" name="Text 19"/>
          <p:cNvSpPr/>
          <p:nvPr/>
        </p:nvSpPr>
        <p:spPr>
          <a:xfrm>
            <a:off x="9641324" y="5353288"/>
            <a:ext cx="2458879" cy="1027271"/>
          </a:xfrm>
          <a:prstGeom prst="rect">
            <a:avLst/>
          </a:prstGeom>
          <a:noFill/>
          <a:ln/>
        </p:spPr>
        <p:txBody>
          <a:bodyPr wrap="square" rtlCol="0" anchor="t"/>
          <a:lstStyle/>
          <a:p>
            <a:pPr marL="0" indent="0">
              <a:lnSpc>
                <a:spcPts val="2697"/>
              </a:lnSpc>
              <a:buNone/>
            </a:pPr>
            <a:r>
              <a:rPr lang="en-US" sz="1686" dirty="0">
                <a:solidFill>
                  <a:srgbClr val="00002E"/>
                </a:solidFill>
                <a:latin typeface="Nunito" pitchFamily="2" charset="0"/>
                <a:ea typeface="PT Sans" pitchFamily="34" charset="-122"/>
                <a:cs typeface="PT Sans" pitchFamily="34" charset="-120"/>
              </a:rPr>
              <a:t>is making WCS Corporation Commercial fleet and Bus.</a:t>
            </a:r>
            <a:endParaRPr lang="en-US" sz="1686" dirty="0">
              <a:latin typeface="Nunito" pitchFamily="2" charset="0"/>
            </a:endParaRPr>
          </a:p>
        </p:txBody>
      </p:sp>
      <p:sp>
        <p:nvSpPr>
          <p:cNvPr id="23" name="Shape 20"/>
          <p:cNvSpPr/>
          <p:nvPr/>
        </p:nvSpPr>
        <p:spPr>
          <a:xfrm>
            <a:off x="2530078" y="6815257"/>
            <a:ext cx="374571" cy="374571"/>
          </a:xfrm>
          <a:prstGeom prst="roundRect">
            <a:avLst>
              <a:gd name="adj" fmla="val 102872"/>
            </a:avLst>
          </a:prstGeom>
          <a:solidFill>
            <a:srgbClr val="F3F3FF"/>
          </a:solidFill>
          <a:ln w="22860">
            <a:solidFill>
              <a:srgbClr val="00002E"/>
            </a:solidFill>
            <a:prstDash val="solid"/>
          </a:ln>
        </p:spPr>
      </p:sp>
      <p:sp>
        <p:nvSpPr>
          <p:cNvPr id="24" name="Text 21"/>
          <p:cNvSpPr/>
          <p:nvPr/>
        </p:nvSpPr>
        <p:spPr>
          <a:xfrm>
            <a:off x="3118604" y="6835259"/>
            <a:ext cx="2675811" cy="334328"/>
          </a:xfrm>
          <a:prstGeom prst="rect">
            <a:avLst/>
          </a:prstGeom>
          <a:noFill/>
          <a:ln/>
        </p:spPr>
        <p:txBody>
          <a:bodyPr wrap="none" rtlCol="0" anchor="t"/>
          <a:lstStyle/>
          <a:p>
            <a:pPr marL="0" indent="0">
              <a:lnSpc>
                <a:spcPts val="2634"/>
              </a:lnSpc>
              <a:buNone/>
            </a:pPr>
            <a:r>
              <a:rPr lang="en-US" sz="2107" b="1" dirty="0">
                <a:solidFill>
                  <a:srgbClr val="2D4DF2"/>
                </a:solidFill>
                <a:latin typeface="Nunito" pitchFamily="2" charset="0"/>
                <a:ea typeface="Nunito" pitchFamily="34" charset="-122"/>
                <a:cs typeface="Nunito" pitchFamily="34" charset="-120"/>
              </a:rPr>
              <a:t>Conductix-Wampfler</a:t>
            </a:r>
            <a:endParaRPr lang="en-US" sz="2107" dirty="0">
              <a:latin typeface="Nunito" pitchFamily="2" charset="0"/>
            </a:endParaRPr>
          </a:p>
        </p:txBody>
      </p:sp>
      <p:sp>
        <p:nvSpPr>
          <p:cNvPr id="25" name="Text 22"/>
          <p:cNvSpPr/>
          <p:nvPr/>
        </p:nvSpPr>
        <p:spPr>
          <a:xfrm>
            <a:off x="3118604" y="7297936"/>
            <a:ext cx="8981718" cy="342424"/>
          </a:xfrm>
          <a:prstGeom prst="rect">
            <a:avLst/>
          </a:prstGeom>
          <a:noFill/>
          <a:ln/>
        </p:spPr>
        <p:txBody>
          <a:bodyPr wrap="none" rtlCol="0" anchor="t"/>
          <a:lstStyle/>
          <a:p>
            <a:pPr marL="0" indent="0">
              <a:lnSpc>
                <a:spcPts val="2697"/>
              </a:lnSpc>
              <a:buNone/>
            </a:pPr>
            <a:r>
              <a:rPr lang="en-US" sz="1686" dirty="0">
                <a:solidFill>
                  <a:srgbClr val="00002E"/>
                </a:solidFill>
                <a:latin typeface="Nunito" pitchFamily="2" charset="0"/>
                <a:ea typeface="PT Sans" pitchFamily="34" charset="-122"/>
                <a:cs typeface="PT Sans" pitchFamily="34" charset="-120"/>
              </a:rPr>
              <a:t>is making WCS for Industry fleet and Bus.</a:t>
            </a:r>
            <a:endParaRPr lang="en-US" sz="1686" dirty="0">
              <a:latin typeface="Nunito"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829358" y="3027468"/>
            <a:ext cx="6179701" cy="1880198"/>
          </a:xfrm>
          <a:prstGeom prst="rect">
            <a:avLst/>
          </a:prstGeom>
          <a:noFill/>
          <a:ln/>
        </p:spPr>
        <p:txBody>
          <a:bodyPr wrap="none" rtlCol="0" anchor="t"/>
          <a:lstStyle/>
          <a:p>
            <a:pPr marL="0" indent="0" algn="ctr">
              <a:lnSpc>
                <a:spcPts val="5468"/>
              </a:lnSpc>
              <a:buNone/>
            </a:pPr>
            <a:r>
              <a:rPr lang="en-US" sz="4374" b="1" dirty="0">
                <a:solidFill>
                  <a:srgbClr val="00002E"/>
                </a:solidFill>
                <a:latin typeface="Nunito" pitchFamily="34" charset="0"/>
              </a:rPr>
              <a:t>END</a:t>
            </a:r>
          </a:p>
          <a:p>
            <a:pPr marL="0" indent="0" algn="ctr">
              <a:lnSpc>
                <a:spcPts val="5468"/>
              </a:lnSpc>
              <a:buNone/>
            </a:pPr>
            <a:r>
              <a:rPr lang="en-US" sz="4374" b="1" dirty="0">
                <a:solidFill>
                  <a:srgbClr val="00002E"/>
                </a:solidFill>
                <a:latin typeface="Nunito" pitchFamily="34" charset="0"/>
              </a:rPr>
              <a:t>THANK YOU</a:t>
            </a:r>
            <a:endParaRPr lang="en-US" sz="4374" dirty="0"/>
          </a:p>
        </p:txBody>
      </p:sp>
    </p:spTree>
    <p:extLst>
      <p:ext uri="{BB962C8B-B14F-4D97-AF65-F5344CB8AC3E}">
        <p14:creationId xmlns:p14="http://schemas.microsoft.com/office/powerpoint/2010/main" val="441755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760160" y="860465"/>
            <a:ext cx="55549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Introduction</a:t>
            </a:r>
            <a:endParaRPr lang="en-US" sz="4374" dirty="0"/>
          </a:p>
        </p:txBody>
      </p:sp>
      <p:sp>
        <p:nvSpPr>
          <p:cNvPr id="5" name="Text 2"/>
          <p:cNvSpPr/>
          <p:nvPr/>
        </p:nvSpPr>
        <p:spPr>
          <a:xfrm>
            <a:off x="1760161" y="2031241"/>
            <a:ext cx="10521732" cy="2682477"/>
          </a:xfrm>
          <a:prstGeom prst="rect">
            <a:avLst/>
          </a:prstGeom>
          <a:noFill/>
          <a:ln/>
        </p:spPr>
        <p:txBody>
          <a:bodyPr wrap="square" rtlCol="0" anchor="t"/>
          <a:lstStyle/>
          <a:p>
            <a:pPr indent="457200" algn="just">
              <a:lnSpc>
                <a:spcPct val="115000"/>
              </a:lnSpc>
              <a:spcAft>
                <a:spcPts val="800"/>
              </a:spcAft>
            </a:pPr>
            <a:r>
              <a:rPr lang="en-US" sz="1750" dirty="0">
                <a:effectLst/>
                <a:latin typeface="Nunito" pitchFamily="2" charset="0"/>
                <a:ea typeface="Calibri" panose="020F0502020204030204" pitchFamily="34" charset="0"/>
                <a:cs typeface="Times New Roman" panose="02020603050405020304" pitchFamily="18" charset="0"/>
              </a:rPr>
              <a:t>The development of wireless charging systems for electric vehicles has gained significant momentum over the past decade. Part of this is based on the desire of cities to push away from petrol and diesel-powered vehicles to help provide cleaner cities, given the intense urbanization that is occurring globally, and partly because electric vehicles are becoming more efficient and cost competitive. With wireless charging systems properly integrated into vehicles, and situated strategically around a city as well as at owners’ homes there should be no need to ever plug in their vehicles. Drivers should simply park as usual over a coil placed on the ground or buried in it.  However, adopting this technology also has the potential to solve several real and perceived problems.</a:t>
            </a:r>
            <a:endParaRPr lang="en-IN" sz="1750" dirty="0">
              <a:effectLst/>
              <a:latin typeface="Nunito" pitchFamily="2" charset="0"/>
              <a:ea typeface="Calibri" panose="020F0502020204030204" pitchFamily="34" charset="0"/>
              <a:cs typeface="Times New Roman" panose="02020603050405020304" pitchFamily="18" charset="0"/>
            </a:endParaRPr>
          </a:p>
        </p:txBody>
      </p:sp>
      <p:sp>
        <p:nvSpPr>
          <p:cNvPr id="11" name="Text 2">
            <a:extLst>
              <a:ext uri="{FF2B5EF4-FFF2-40B4-BE49-F238E27FC236}">
                <a16:creationId xmlns:a16="http://schemas.microsoft.com/office/drawing/2014/main" id="{420D94ED-7C50-1F6E-7987-F52FF5DC6953}"/>
              </a:ext>
            </a:extLst>
          </p:cNvPr>
          <p:cNvSpPr/>
          <p:nvPr/>
        </p:nvSpPr>
        <p:spPr>
          <a:xfrm>
            <a:off x="1760161" y="4678085"/>
            <a:ext cx="10521732" cy="2560915"/>
          </a:xfrm>
          <a:prstGeom prst="rect">
            <a:avLst/>
          </a:prstGeom>
          <a:noFill/>
          <a:ln/>
        </p:spPr>
        <p:txBody>
          <a:bodyPr wrap="square" rtlCol="0" anchor="t"/>
          <a:lstStyle/>
          <a:p>
            <a:pPr indent="457200" algn="just">
              <a:lnSpc>
                <a:spcPct val="115000"/>
              </a:lnSpc>
              <a:spcAft>
                <a:spcPts val="800"/>
              </a:spcAft>
            </a:pPr>
            <a:r>
              <a:rPr lang="en-US" sz="1750" dirty="0">
                <a:effectLst/>
                <a:latin typeface="Nunito" pitchFamily="2" charset="0"/>
                <a:ea typeface="Calibri" panose="020F0502020204030204" pitchFamily="34" charset="0"/>
                <a:cs typeface="Times New Roman" panose="02020603050405020304" pitchFamily="18" charset="0"/>
              </a:rPr>
              <a:t>Today, vehicles are charged at home or, in the case of fleets, at the owner’s place of business. Tomorrow, they’ll be charged in a variety of additional places, including at work, at the store, on the street and in places of interest. The provision of wireless electric vehicle charging points at these locations may increase employee/customer loyalty, attract new customers, and encourage wider adoption of wirelessly charged vehicles in larger population centers, thus reducing air pollution. Ideally, vehicles can be charged whenever and wherever they are parked and EV owners should not have to concern themselves with the grid connection, which will happen automatically.   </a:t>
            </a:r>
            <a:endParaRPr lang="en-IN" sz="1750" dirty="0">
              <a:effectLst/>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0014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60" y="-91440"/>
            <a:ext cx="14630400" cy="8229600"/>
          </a:xfrm>
          <a:prstGeom prst="rect">
            <a:avLst/>
          </a:prstGeom>
          <a:solidFill>
            <a:srgbClr val="F3F3FF">
              <a:alpha val="85000"/>
            </a:srgbClr>
          </a:solidFill>
          <a:ln/>
        </p:spPr>
        <p:txBody>
          <a:bodyPr/>
          <a:lstStyle/>
          <a:p>
            <a:endParaRPr lang="en-IN" dirty="0"/>
          </a:p>
        </p:txBody>
      </p:sp>
      <p:sp>
        <p:nvSpPr>
          <p:cNvPr id="6" name="Text 2"/>
          <p:cNvSpPr/>
          <p:nvPr/>
        </p:nvSpPr>
        <p:spPr>
          <a:xfrm>
            <a:off x="2209493" y="1623735"/>
            <a:ext cx="55549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Principle</a:t>
            </a:r>
            <a:endParaRPr lang="en-US" sz="4374" dirty="0"/>
          </a:p>
        </p:txBody>
      </p:sp>
      <p:sp>
        <p:nvSpPr>
          <p:cNvPr id="7" name="Text 3"/>
          <p:cNvSpPr/>
          <p:nvPr/>
        </p:nvSpPr>
        <p:spPr>
          <a:xfrm>
            <a:off x="2348389" y="3206948"/>
            <a:ext cx="9933503" cy="2843213"/>
          </a:xfrm>
          <a:prstGeom prst="rect">
            <a:avLst/>
          </a:prstGeom>
          <a:noFill/>
          <a:ln/>
        </p:spPr>
        <p:txBody>
          <a:bodyPr wrap="square" rtlCol="0" anchor="t"/>
          <a:lstStyle/>
          <a:p>
            <a:pPr marL="0" indent="0">
              <a:lnSpc>
                <a:spcPts val="2799"/>
              </a:lnSpc>
              <a:buNone/>
            </a:pPr>
            <a:endParaRPr lang="en-US" i="1" dirty="0"/>
          </a:p>
        </p:txBody>
      </p:sp>
      <p:sp>
        <p:nvSpPr>
          <p:cNvPr id="9" name="Text 2">
            <a:extLst>
              <a:ext uri="{FF2B5EF4-FFF2-40B4-BE49-F238E27FC236}">
                <a16:creationId xmlns:a16="http://schemas.microsoft.com/office/drawing/2014/main" id="{C733AA42-00AF-955D-A389-59409029DB3C}"/>
              </a:ext>
            </a:extLst>
          </p:cNvPr>
          <p:cNvSpPr/>
          <p:nvPr/>
        </p:nvSpPr>
        <p:spPr>
          <a:xfrm>
            <a:off x="2093746" y="3048595"/>
            <a:ext cx="10188146" cy="2132409"/>
          </a:xfrm>
          <a:prstGeom prst="rect">
            <a:avLst/>
          </a:prstGeom>
          <a:noFill/>
          <a:ln/>
        </p:spPr>
        <p:txBody>
          <a:bodyPr wrap="square" rtlCol="0" anchor="t"/>
          <a:lstStyle/>
          <a:p>
            <a:pPr indent="457200" algn="just">
              <a:lnSpc>
                <a:spcPct val="115000"/>
              </a:lnSpc>
              <a:spcAft>
                <a:spcPts val="800"/>
              </a:spcAft>
            </a:pPr>
            <a:r>
              <a:rPr lang="en-US" sz="1750" dirty="0">
                <a:effectLst/>
                <a:latin typeface="Nunito" pitchFamily="2" charset="0"/>
                <a:ea typeface="Calibri" panose="020F0502020204030204" pitchFamily="34" charset="0"/>
                <a:cs typeface="Times New Roman" panose="02020603050405020304" pitchFamily="18" charset="0"/>
              </a:rPr>
              <a:t>The first person to theorize about “wireless” electrical energy transfer was Nicola Tesla in 1896. The operating principle is similar to that of a transformer and is based on the </a:t>
            </a:r>
            <a:r>
              <a:rPr lang="en-US" sz="1750" b="1" dirty="0">
                <a:effectLst/>
                <a:latin typeface="Nunito" pitchFamily="2" charset="0"/>
                <a:ea typeface="Calibri" panose="020F0502020204030204" pitchFamily="34" charset="0"/>
                <a:cs typeface="Times New Roman" panose="02020603050405020304" pitchFamily="18" charset="0"/>
              </a:rPr>
              <a:t>laws of magnetic induction</a:t>
            </a:r>
            <a:r>
              <a:rPr lang="en-US" sz="1750" dirty="0">
                <a:effectLst/>
                <a:latin typeface="Nunito" pitchFamily="2" charset="0"/>
                <a:ea typeface="Calibri" panose="020F0502020204030204" pitchFamily="34" charset="0"/>
                <a:cs typeface="Times New Roman" panose="02020603050405020304" pitchFamily="18" charset="0"/>
              </a:rPr>
              <a:t>. A primary circuit, called a transmitter, generates a time-varying magnetic field. A secondary circuit receives this field, called the receiver, which is connected to the device to be powered. The most important parameters to take into account are certainly the </a:t>
            </a:r>
            <a:r>
              <a:rPr lang="en-US" sz="1750" b="1" dirty="0">
                <a:effectLst/>
                <a:latin typeface="Nunito" pitchFamily="2" charset="0"/>
                <a:ea typeface="Calibri" panose="020F0502020204030204" pitchFamily="34" charset="0"/>
                <a:cs typeface="Times New Roman" panose="02020603050405020304" pitchFamily="18" charset="0"/>
              </a:rPr>
              <a:t>distance between the two circuits</a:t>
            </a:r>
            <a:r>
              <a:rPr lang="en-US" sz="1750" dirty="0">
                <a:effectLst/>
                <a:latin typeface="Nunito" pitchFamily="2" charset="0"/>
                <a:ea typeface="Calibri" panose="020F0502020204030204" pitchFamily="34" charset="0"/>
                <a:cs typeface="Times New Roman" panose="02020603050405020304" pitchFamily="18" charset="0"/>
              </a:rPr>
              <a:t> and their alignment. Poor alignment and a relatively large distance degrade performance and make energy transfer inefficient.</a:t>
            </a:r>
            <a:endParaRPr lang="en-IN" sz="1750" dirty="0">
              <a:effectLst/>
              <a:latin typeface="Nunito" pitchFamily="2" charset="0"/>
              <a:ea typeface="Calibri" panose="020F0502020204030204" pitchFamily="34" charset="0"/>
              <a:cs typeface="Times New Roman" panose="02020603050405020304" pitchFamily="18" charset="0"/>
            </a:endParaRPr>
          </a:p>
          <a:p>
            <a:pPr indent="457200" algn="just">
              <a:lnSpc>
                <a:spcPct val="115000"/>
              </a:lnSpc>
              <a:spcAft>
                <a:spcPts val="800"/>
              </a:spcAft>
            </a:pPr>
            <a:endParaRPr lang="en-IN" sz="1750" dirty="0">
              <a:effectLst/>
              <a:latin typeface="PT Sans" panose="020B050302020302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686872"/>
            <a:ext cx="555498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2" charset="0"/>
                <a:ea typeface="Nunito" pitchFamily="34" charset="-122"/>
                <a:cs typeface="Nunito" pitchFamily="34" charset="-120"/>
              </a:rPr>
              <a:t>Components Used</a:t>
            </a:r>
            <a:endParaRPr lang="en-US" sz="4374" dirty="0">
              <a:latin typeface="Nunito" pitchFamily="2" charset="0"/>
            </a:endParaRPr>
          </a:p>
        </p:txBody>
      </p:sp>
      <p:sp>
        <p:nvSpPr>
          <p:cNvPr id="8" name="Shape 5"/>
          <p:cNvSpPr/>
          <p:nvPr/>
        </p:nvSpPr>
        <p:spPr>
          <a:xfrm>
            <a:off x="7426285" y="1825585"/>
            <a:ext cx="4855726" cy="2747486"/>
          </a:xfrm>
          <a:prstGeom prst="roundRect">
            <a:avLst>
              <a:gd name="adj" fmla="val 14557"/>
            </a:avLst>
          </a:prstGeom>
          <a:solidFill>
            <a:srgbClr val="F3F3FF"/>
          </a:solidFill>
          <a:ln w="22860">
            <a:solidFill>
              <a:srgbClr val="00002E"/>
            </a:solidFill>
            <a:prstDash val="solid"/>
          </a:ln>
        </p:spPr>
        <p:txBody>
          <a:bodyPr/>
          <a:lstStyle/>
          <a:p>
            <a:endParaRPr lang="en-IN" dirty="0">
              <a:latin typeface="Nunito" pitchFamily="2" charset="0"/>
            </a:endParaRPr>
          </a:p>
        </p:txBody>
      </p:sp>
      <p:sp>
        <p:nvSpPr>
          <p:cNvPr id="9" name="Text 6"/>
          <p:cNvSpPr/>
          <p:nvPr/>
        </p:nvSpPr>
        <p:spPr>
          <a:xfrm>
            <a:off x="7671316" y="2070616"/>
            <a:ext cx="2777490"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2" charset="0"/>
                <a:ea typeface="Nunito" pitchFamily="34" charset="-122"/>
                <a:cs typeface="Nunito" pitchFamily="34" charset="-120"/>
              </a:rPr>
              <a:t>Power Source</a:t>
            </a:r>
            <a:endParaRPr lang="en-US" sz="2187" dirty="0">
              <a:latin typeface="Nunito" pitchFamily="2" charset="0"/>
            </a:endParaRPr>
          </a:p>
        </p:txBody>
      </p:sp>
      <p:sp>
        <p:nvSpPr>
          <p:cNvPr id="10" name="Text 7"/>
          <p:cNvSpPr/>
          <p:nvPr/>
        </p:nvSpPr>
        <p:spPr>
          <a:xfrm>
            <a:off x="7671316" y="2551033"/>
            <a:ext cx="4365665" cy="1066205"/>
          </a:xfrm>
          <a:prstGeom prst="rect">
            <a:avLst/>
          </a:prstGeom>
          <a:noFill/>
          <a:ln/>
        </p:spPr>
        <p:txBody>
          <a:bodyPr wrap="square" rtlCol="0" anchor="t"/>
          <a:lstStyle/>
          <a:p>
            <a:pPr marL="0" indent="0">
              <a:lnSpc>
                <a:spcPts val="2799"/>
              </a:lnSpc>
              <a:buNone/>
            </a:pPr>
            <a:r>
              <a:rPr lang="en-US" sz="1750" dirty="0">
                <a:solidFill>
                  <a:srgbClr val="00002E"/>
                </a:solidFill>
                <a:latin typeface="Nunito" pitchFamily="2" charset="0"/>
                <a:ea typeface="PT Sans" pitchFamily="34" charset="-122"/>
                <a:cs typeface="PT Sans" pitchFamily="34" charset="-120"/>
              </a:rPr>
              <a:t>The battery is the power source for the vehicle, and the wireless charging system ensures it is kept charged and ready to go.</a:t>
            </a:r>
            <a:endParaRPr lang="en-US" sz="1750" dirty="0">
              <a:latin typeface="Nunito" pitchFamily="2" charset="0"/>
            </a:endParaRPr>
          </a:p>
        </p:txBody>
      </p:sp>
      <p:sp>
        <p:nvSpPr>
          <p:cNvPr id="11" name="Shape 8"/>
          <p:cNvSpPr/>
          <p:nvPr/>
        </p:nvSpPr>
        <p:spPr>
          <a:xfrm>
            <a:off x="2348389" y="4795242"/>
            <a:ext cx="4855726" cy="2747486"/>
          </a:xfrm>
          <a:prstGeom prst="roundRect">
            <a:avLst>
              <a:gd name="adj" fmla="val 14557"/>
            </a:avLst>
          </a:prstGeom>
          <a:solidFill>
            <a:srgbClr val="F3F3FF"/>
          </a:solidFill>
          <a:ln w="22860">
            <a:solidFill>
              <a:srgbClr val="00002E"/>
            </a:solidFill>
            <a:prstDash val="solid"/>
          </a:ln>
        </p:spPr>
      </p:sp>
      <p:sp>
        <p:nvSpPr>
          <p:cNvPr id="12" name="Text 9"/>
          <p:cNvSpPr/>
          <p:nvPr/>
        </p:nvSpPr>
        <p:spPr>
          <a:xfrm>
            <a:off x="2593419" y="5040273"/>
            <a:ext cx="2777490"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2" charset="0"/>
                <a:ea typeface="Nunito" pitchFamily="34" charset="-122"/>
                <a:cs typeface="Nunito" pitchFamily="34" charset="-120"/>
              </a:rPr>
              <a:t>Sensing and Display</a:t>
            </a:r>
            <a:endParaRPr lang="en-US" sz="2187" dirty="0">
              <a:latin typeface="Nunito" pitchFamily="2" charset="0"/>
            </a:endParaRPr>
          </a:p>
        </p:txBody>
      </p:sp>
      <p:sp>
        <p:nvSpPr>
          <p:cNvPr id="13" name="Text 10"/>
          <p:cNvSpPr/>
          <p:nvPr/>
        </p:nvSpPr>
        <p:spPr>
          <a:xfrm>
            <a:off x="2593419" y="5520690"/>
            <a:ext cx="4365665" cy="1421606"/>
          </a:xfrm>
          <a:prstGeom prst="rect">
            <a:avLst/>
          </a:prstGeom>
          <a:noFill/>
          <a:ln/>
        </p:spPr>
        <p:txBody>
          <a:bodyPr wrap="square" rtlCol="0" anchor="t"/>
          <a:lstStyle/>
          <a:p>
            <a:pPr marL="0" indent="0">
              <a:lnSpc>
                <a:spcPts val="2799"/>
              </a:lnSpc>
              <a:buNone/>
            </a:pPr>
            <a:r>
              <a:rPr lang="en-US" sz="1750" dirty="0">
                <a:solidFill>
                  <a:srgbClr val="00002E"/>
                </a:solidFill>
                <a:latin typeface="Nunito" pitchFamily="2" charset="0"/>
                <a:ea typeface="PT Sans" pitchFamily="34" charset="-122"/>
                <a:cs typeface="PT Sans" pitchFamily="34" charset="-120"/>
              </a:rPr>
              <a:t>The LCD display provides real-time information to the user about the charging time and the corresponding bill</a:t>
            </a:r>
            <a:endParaRPr lang="en-US" sz="1750" dirty="0">
              <a:latin typeface="Nunito" pitchFamily="2" charset="0"/>
            </a:endParaRPr>
          </a:p>
        </p:txBody>
      </p:sp>
      <p:sp>
        <p:nvSpPr>
          <p:cNvPr id="14" name="Shape 11"/>
          <p:cNvSpPr/>
          <p:nvPr/>
        </p:nvSpPr>
        <p:spPr>
          <a:xfrm>
            <a:off x="7426285" y="4795242"/>
            <a:ext cx="4855726" cy="2747486"/>
          </a:xfrm>
          <a:prstGeom prst="roundRect">
            <a:avLst>
              <a:gd name="adj" fmla="val 14557"/>
            </a:avLst>
          </a:prstGeom>
          <a:solidFill>
            <a:srgbClr val="F3F3FF"/>
          </a:solidFill>
          <a:ln w="22860">
            <a:solidFill>
              <a:srgbClr val="00002E"/>
            </a:solidFill>
            <a:prstDash val="solid"/>
          </a:ln>
        </p:spPr>
      </p:sp>
      <p:sp>
        <p:nvSpPr>
          <p:cNvPr id="15" name="Text 12"/>
          <p:cNvSpPr/>
          <p:nvPr/>
        </p:nvSpPr>
        <p:spPr>
          <a:xfrm>
            <a:off x="7671316" y="5040273"/>
            <a:ext cx="2835473"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2" charset="0"/>
                <a:ea typeface="Nunito" pitchFamily="34" charset="-122"/>
                <a:cs typeface="Nunito" pitchFamily="34" charset="-120"/>
              </a:rPr>
              <a:t>Electrical Components</a:t>
            </a:r>
            <a:endParaRPr lang="en-US" sz="2187" dirty="0">
              <a:latin typeface="Nunito" pitchFamily="2" charset="0"/>
            </a:endParaRPr>
          </a:p>
        </p:txBody>
      </p:sp>
      <p:sp>
        <p:nvSpPr>
          <p:cNvPr id="16" name="Text 13"/>
          <p:cNvSpPr/>
          <p:nvPr/>
        </p:nvSpPr>
        <p:spPr>
          <a:xfrm>
            <a:off x="7671316" y="5520690"/>
            <a:ext cx="4365665" cy="1777008"/>
          </a:xfrm>
          <a:prstGeom prst="rect">
            <a:avLst/>
          </a:prstGeom>
          <a:noFill/>
          <a:ln/>
        </p:spPr>
        <p:txBody>
          <a:bodyPr wrap="square" rtlCol="0" anchor="t"/>
          <a:lstStyle/>
          <a:p>
            <a:pPr marL="0" indent="0">
              <a:lnSpc>
                <a:spcPts val="2799"/>
              </a:lnSpc>
              <a:buNone/>
            </a:pPr>
            <a:r>
              <a:rPr lang="en-US" sz="1750" dirty="0">
                <a:solidFill>
                  <a:srgbClr val="00002E"/>
                </a:solidFill>
                <a:latin typeface="Nunito" pitchFamily="2" charset="0"/>
                <a:ea typeface="PT Sans" pitchFamily="34" charset="-122"/>
                <a:cs typeface="PT Sans" pitchFamily="34" charset="-120"/>
              </a:rPr>
              <a:t>The transmitter and receiver coils, switches, LEDs, and other electrical components work together to enable the wireless power transfer and control the charging process.</a:t>
            </a:r>
            <a:endParaRPr lang="en-US" sz="1750" dirty="0">
              <a:latin typeface="Nunito" pitchFamily="2" charset="0"/>
            </a:endParaRPr>
          </a:p>
        </p:txBody>
      </p:sp>
      <p:sp>
        <p:nvSpPr>
          <p:cNvPr id="19" name="Shape 5">
            <a:extLst>
              <a:ext uri="{FF2B5EF4-FFF2-40B4-BE49-F238E27FC236}">
                <a16:creationId xmlns:a16="http://schemas.microsoft.com/office/drawing/2014/main" id="{ABD1067E-D0E5-69FC-881A-63B93880F618}"/>
              </a:ext>
            </a:extLst>
          </p:cNvPr>
          <p:cNvSpPr/>
          <p:nvPr/>
        </p:nvSpPr>
        <p:spPr>
          <a:xfrm>
            <a:off x="2325529" y="1825585"/>
            <a:ext cx="4855726" cy="2747486"/>
          </a:xfrm>
          <a:prstGeom prst="roundRect">
            <a:avLst>
              <a:gd name="adj" fmla="val 14557"/>
            </a:avLst>
          </a:prstGeom>
          <a:solidFill>
            <a:srgbClr val="F3F3FF"/>
          </a:solidFill>
          <a:ln w="22860">
            <a:solidFill>
              <a:srgbClr val="00002E"/>
            </a:solidFill>
            <a:prstDash val="solid"/>
          </a:ln>
        </p:spPr>
        <p:txBody>
          <a:bodyPr/>
          <a:lstStyle/>
          <a:p>
            <a:endParaRPr lang="en-IN" dirty="0">
              <a:latin typeface="Nunito" pitchFamily="2" charset="0"/>
            </a:endParaRPr>
          </a:p>
        </p:txBody>
      </p:sp>
      <p:sp>
        <p:nvSpPr>
          <p:cNvPr id="20" name="Text 7">
            <a:extLst>
              <a:ext uri="{FF2B5EF4-FFF2-40B4-BE49-F238E27FC236}">
                <a16:creationId xmlns:a16="http://schemas.microsoft.com/office/drawing/2014/main" id="{CAF1F927-AB9A-79D9-FE19-0AB6C31062A6}"/>
              </a:ext>
            </a:extLst>
          </p:cNvPr>
          <p:cNvSpPr/>
          <p:nvPr/>
        </p:nvSpPr>
        <p:spPr>
          <a:xfrm>
            <a:off x="2660298" y="2513164"/>
            <a:ext cx="4365665" cy="1773616"/>
          </a:xfrm>
          <a:prstGeom prst="rect">
            <a:avLst/>
          </a:prstGeom>
          <a:noFill/>
          <a:ln/>
        </p:spPr>
        <p:txBody>
          <a:bodyPr wrap="square" rtlCol="0" anchor="t"/>
          <a:lstStyle/>
          <a:p>
            <a:pPr marL="0" indent="0">
              <a:lnSpc>
                <a:spcPts val="2799"/>
              </a:lnSpc>
              <a:buNone/>
            </a:pPr>
            <a:r>
              <a:rPr lang="en-US" sz="1750" dirty="0">
                <a:latin typeface="Nunito" pitchFamily="2" charset="0"/>
              </a:rPr>
              <a:t>Microcontroller platform , which ensure power management and will act as a communication interface and will do corresponding billing using IR sensors.</a:t>
            </a:r>
          </a:p>
        </p:txBody>
      </p:sp>
      <p:sp>
        <p:nvSpPr>
          <p:cNvPr id="21" name="Text 9">
            <a:extLst>
              <a:ext uri="{FF2B5EF4-FFF2-40B4-BE49-F238E27FC236}">
                <a16:creationId xmlns:a16="http://schemas.microsoft.com/office/drawing/2014/main" id="{AB215CA8-8DD6-D5F6-E7E4-A6E4AAB0050C}"/>
              </a:ext>
            </a:extLst>
          </p:cNvPr>
          <p:cNvSpPr/>
          <p:nvPr/>
        </p:nvSpPr>
        <p:spPr>
          <a:xfrm>
            <a:off x="2660298" y="2089405"/>
            <a:ext cx="277749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2" charset="0"/>
              </a:rPr>
              <a:t>Arduino</a:t>
            </a:r>
            <a:endParaRPr lang="en-US" sz="2187" dirty="0">
              <a:latin typeface="Nunito"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 descr="preencoded.png">
            <a:extLst>
              <a:ext uri="{FF2B5EF4-FFF2-40B4-BE49-F238E27FC236}">
                <a16:creationId xmlns:a16="http://schemas.microsoft.com/office/drawing/2014/main" id="{149A13C0-5C23-C9C8-9E15-5CF18A2EEFF8}"/>
              </a:ext>
            </a:extLst>
          </p:cNvPr>
          <p:cNvPicPr>
            <a:picLocks noChangeAspect="1"/>
          </p:cNvPicPr>
          <p:nvPr/>
        </p:nvPicPr>
        <p:blipFill>
          <a:blip r:embed="rId3"/>
          <a:stretch>
            <a:fillRect/>
          </a:stretch>
        </p:blipFill>
        <p:spPr>
          <a:xfrm>
            <a:off x="0" y="-30480"/>
            <a:ext cx="14630400" cy="8229600"/>
          </a:xfrm>
          <a:prstGeom prst="rect">
            <a:avLst/>
          </a:prstGeom>
        </p:spPr>
      </p:pic>
      <p:sp>
        <p:nvSpPr>
          <p:cNvPr id="9" name="Shape 0">
            <a:extLst>
              <a:ext uri="{FF2B5EF4-FFF2-40B4-BE49-F238E27FC236}">
                <a16:creationId xmlns:a16="http://schemas.microsoft.com/office/drawing/2014/main" id="{397420BC-E8EF-3847-54FE-DC91310876F3}"/>
              </a:ext>
            </a:extLst>
          </p:cNvPr>
          <p:cNvSpPr/>
          <p:nvPr/>
        </p:nvSpPr>
        <p:spPr>
          <a:xfrm>
            <a:off x="0" y="-30480"/>
            <a:ext cx="14630400" cy="8229600"/>
          </a:xfrm>
          <a:prstGeom prst="rect">
            <a:avLst/>
          </a:prstGeom>
          <a:solidFill>
            <a:srgbClr val="F3F3FF">
              <a:alpha val="75000"/>
            </a:srgbClr>
          </a:solidFill>
          <a:ln/>
        </p:spPr>
        <p:txBody>
          <a:bodyPr/>
          <a:lstStyle/>
          <a:p>
            <a:endParaRPr lang="en-IN" dirty="0"/>
          </a:p>
        </p:txBody>
      </p:sp>
      <p:sp>
        <p:nvSpPr>
          <p:cNvPr id="10" name="Text 1"/>
          <p:cNvSpPr/>
          <p:nvPr/>
        </p:nvSpPr>
        <p:spPr>
          <a:xfrm>
            <a:off x="2643384" y="1483308"/>
            <a:ext cx="6179701" cy="694373"/>
          </a:xfrm>
          <a:prstGeom prst="rect">
            <a:avLst/>
          </a:prstGeom>
          <a:noFill/>
          <a:ln/>
        </p:spPr>
        <p:txBody>
          <a:bodyPr wrap="none" rtlCol="0" anchor="t"/>
          <a:lstStyle/>
          <a:p>
            <a:pPr marL="0" indent="0">
              <a:lnSpc>
                <a:spcPts val="5468"/>
              </a:lnSpc>
              <a:buNone/>
            </a:pPr>
            <a:r>
              <a:rPr lang="en-US" sz="4374" b="1" dirty="0">
                <a:latin typeface="Nunito" pitchFamily="2" charset="0"/>
              </a:rPr>
              <a:t>Components </a:t>
            </a:r>
            <a:r>
              <a:rPr lang="en-US" dirty="0">
                <a:latin typeface="Nunito" pitchFamily="2" charset="0"/>
              </a:rPr>
              <a:t>continue..</a:t>
            </a:r>
          </a:p>
        </p:txBody>
      </p:sp>
      <p:sp>
        <p:nvSpPr>
          <p:cNvPr id="13" name="Subtitle 2">
            <a:extLst>
              <a:ext uri="{FF2B5EF4-FFF2-40B4-BE49-F238E27FC236}">
                <a16:creationId xmlns:a16="http://schemas.microsoft.com/office/drawing/2014/main" id="{91FB8C27-E5D2-9826-39B8-78A310E8B34E}"/>
              </a:ext>
            </a:extLst>
          </p:cNvPr>
          <p:cNvSpPr txBox="1">
            <a:spLocks/>
          </p:cNvSpPr>
          <p:nvPr/>
        </p:nvSpPr>
        <p:spPr>
          <a:xfrm>
            <a:off x="2247144" y="2781246"/>
            <a:ext cx="4184136" cy="4387650"/>
          </a:xfrm>
          <a:prstGeom prst="rect">
            <a:avLst/>
          </a:prstGeom>
        </p:spPr>
        <p:txBody>
          <a:bodyPr numCol="1"/>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a:latin typeface="PT Sans" panose="020B0503020203020204" pitchFamily="34" charset="0"/>
              </a:rPr>
              <a:t>Arduino UNO                                      </a:t>
            </a:r>
          </a:p>
          <a:p>
            <a:r>
              <a:rPr lang="en-IN" sz="2000" dirty="0">
                <a:latin typeface="PT Sans" panose="020B0503020203020204" pitchFamily="34" charset="0"/>
              </a:rPr>
              <a:t> IRF540N MOSFET Transistor</a:t>
            </a:r>
          </a:p>
          <a:p>
            <a:r>
              <a:rPr lang="en-IN" sz="2000" dirty="0">
                <a:latin typeface="PT Sans" panose="020B0503020203020204" pitchFamily="34" charset="0"/>
              </a:rPr>
              <a:t>555 timer IC                                      </a:t>
            </a:r>
          </a:p>
          <a:p>
            <a:r>
              <a:rPr lang="en-IN" sz="2000" dirty="0">
                <a:latin typeface="PT Sans" panose="020B0503020203020204" pitchFamily="34" charset="0"/>
              </a:rPr>
              <a:t>1k ohm resistor</a:t>
            </a:r>
          </a:p>
          <a:p>
            <a:r>
              <a:rPr lang="en-IN" sz="2000" dirty="0">
                <a:latin typeface="PT Sans" panose="020B0503020203020204" pitchFamily="34" charset="0"/>
              </a:rPr>
              <a:t>56-ohm resistor                                  </a:t>
            </a:r>
          </a:p>
          <a:p>
            <a:r>
              <a:rPr lang="en-IN" sz="2000" dirty="0">
                <a:latin typeface="PT Sans" panose="020B0503020203020204" pitchFamily="34" charset="0"/>
              </a:rPr>
              <a:t>50k ohm preset resistor </a:t>
            </a:r>
          </a:p>
          <a:p>
            <a:r>
              <a:rPr lang="en-IN" sz="2000" dirty="0">
                <a:latin typeface="PT Sans" panose="020B0503020203020204" pitchFamily="34" charset="0"/>
              </a:rPr>
              <a:t>100 µF capacitor </a:t>
            </a:r>
          </a:p>
          <a:p>
            <a:r>
              <a:rPr lang="en-IN" sz="2000" dirty="0">
                <a:latin typeface="PT Sans" panose="020B0503020203020204" pitchFamily="34" charset="0"/>
              </a:rPr>
              <a:t>100-ohm resistor  </a:t>
            </a:r>
          </a:p>
          <a:p>
            <a:r>
              <a:rPr lang="en-IN" sz="2000" dirty="0">
                <a:latin typeface="PT Sans" panose="020B0503020203020204" pitchFamily="34" charset="0"/>
              </a:rPr>
              <a:t>Relay Module</a:t>
            </a:r>
          </a:p>
        </p:txBody>
      </p:sp>
      <p:sp>
        <p:nvSpPr>
          <p:cNvPr id="14" name="Subtitle 2">
            <a:extLst>
              <a:ext uri="{FF2B5EF4-FFF2-40B4-BE49-F238E27FC236}">
                <a16:creationId xmlns:a16="http://schemas.microsoft.com/office/drawing/2014/main" id="{ED872077-C72C-E810-A5FB-754E46FB4569}"/>
              </a:ext>
            </a:extLst>
          </p:cNvPr>
          <p:cNvSpPr txBox="1">
            <a:spLocks/>
          </p:cNvSpPr>
          <p:nvPr/>
        </p:nvSpPr>
        <p:spPr>
          <a:xfrm>
            <a:off x="6731017" y="2773572"/>
            <a:ext cx="4184136" cy="4387650"/>
          </a:xfrm>
          <a:prstGeom prst="rect">
            <a:avLst/>
          </a:prstGeom>
        </p:spPr>
        <p:txBody>
          <a:bodyPr numCol="1"/>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sz="2000" dirty="0">
              <a:latin typeface="PT Sans" panose="020B0503020203020204" pitchFamily="34" charset="0"/>
            </a:endParaRPr>
          </a:p>
        </p:txBody>
      </p:sp>
      <p:sp>
        <p:nvSpPr>
          <p:cNvPr id="17" name="Subtitle 2">
            <a:extLst>
              <a:ext uri="{FF2B5EF4-FFF2-40B4-BE49-F238E27FC236}">
                <a16:creationId xmlns:a16="http://schemas.microsoft.com/office/drawing/2014/main" id="{9EC668AE-8DCA-AAA7-8175-6F4CD81FE5BE}"/>
              </a:ext>
            </a:extLst>
          </p:cNvPr>
          <p:cNvSpPr txBox="1">
            <a:spLocks/>
          </p:cNvSpPr>
          <p:nvPr/>
        </p:nvSpPr>
        <p:spPr>
          <a:xfrm>
            <a:off x="7779264" y="2781246"/>
            <a:ext cx="4184136" cy="4379976"/>
          </a:xfrm>
          <a:prstGeom prst="rect">
            <a:avLst/>
          </a:prstGeom>
        </p:spPr>
        <p:txBody>
          <a:bodyPr numCol="1"/>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Nunito" pitchFamily="2" charset="0"/>
              </a:rPr>
              <a:t>IR sensor</a:t>
            </a:r>
          </a:p>
          <a:p>
            <a:r>
              <a:rPr lang="en-US" sz="2000" dirty="0">
                <a:latin typeface="Nunito" pitchFamily="2" charset="0"/>
              </a:rPr>
              <a:t>Transistor coils </a:t>
            </a:r>
          </a:p>
          <a:p>
            <a:r>
              <a:rPr lang="en-US" sz="2000" dirty="0">
                <a:latin typeface="Nunito" pitchFamily="2" charset="0"/>
              </a:rPr>
              <a:t>Receiver coils </a:t>
            </a:r>
          </a:p>
          <a:p>
            <a:r>
              <a:rPr lang="en-US" sz="2000" dirty="0">
                <a:latin typeface="Nunito" pitchFamily="2" charset="0"/>
              </a:rPr>
              <a:t>Breadboard </a:t>
            </a:r>
          </a:p>
          <a:p>
            <a:r>
              <a:rPr lang="en-US" sz="2000" dirty="0">
                <a:latin typeface="Nunito" pitchFamily="2" charset="0"/>
              </a:rPr>
              <a:t>LCD </a:t>
            </a:r>
          </a:p>
          <a:p>
            <a:r>
              <a:rPr lang="en-US" sz="2000" dirty="0">
                <a:latin typeface="Nunito" pitchFamily="2" charset="0"/>
              </a:rPr>
              <a:t>Battery </a:t>
            </a:r>
          </a:p>
          <a:p>
            <a:r>
              <a:rPr lang="en-IN" sz="2000" dirty="0">
                <a:latin typeface="PT Sans" panose="020B0503020203020204" pitchFamily="34" charset="0"/>
              </a:rPr>
              <a:t>1nF capacitor </a:t>
            </a:r>
          </a:p>
          <a:p>
            <a:r>
              <a:rPr lang="en-IN" sz="2000" dirty="0">
                <a:latin typeface="PT Sans" panose="020B0503020203020204" pitchFamily="34" charset="0"/>
              </a:rPr>
              <a:t>20 </a:t>
            </a:r>
            <a:r>
              <a:rPr lang="en-IN" sz="2000" dirty="0" err="1">
                <a:latin typeface="PT Sans" panose="020B0503020203020204" pitchFamily="34" charset="0"/>
              </a:rPr>
              <a:t>nF</a:t>
            </a:r>
            <a:r>
              <a:rPr lang="en-IN" sz="2000" dirty="0">
                <a:latin typeface="PT Sans" panose="020B0503020203020204" pitchFamily="34" charset="0"/>
              </a:rPr>
              <a:t> capacitor                                   </a:t>
            </a:r>
          </a:p>
          <a:p>
            <a:endParaRPr lang="en-IN" sz="2000" dirty="0">
              <a:latin typeface="Nunito" pitchFamily="2" charset="0"/>
            </a:endParaRPr>
          </a:p>
        </p:txBody>
      </p:sp>
    </p:spTree>
    <p:extLst>
      <p:ext uri="{BB962C8B-B14F-4D97-AF65-F5344CB8AC3E}">
        <p14:creationId xmlns:p14="http://schemas.microsoft.com/office/powerpoint/2010/main" val="1938661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671022" y="821172"/>
            <a:ext cx="722990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rPr>
              <a:t>Circuit Diagram </a:t>
            </a:r>
            <a:r>
              <a:rPr lang="en-US" b="1" dirty="0">
                <a:solidFill>
                  <a:srgbClr val="00002E"/>
                </a:solidFill>
                <a:latin typeface="Nunito" pitchFamily="34" charset="0"/>
              </a:rPr>
              <a:t>Transmission coil</a:t>
            </a:r>
            <a:endParaRPr lang="en-US" dirty="0"/>
          </a:p>
        </p:txBody>
      </p:sp>
      <p:pic>
        <p:nvPicPr>
          <p:cNvPr id="11" name="Picture 10">
            <a:extLst>
              <a:ext uri="{FF2B5EF4-FFF2-40B4-BE49-F238E27FC236}">
                <a16:creationId xmlns:a16="http://schemas.microsoft.com/office/drawing/2014/main" id="{EED4D007-01BA-883E-7098-1E64B9902F40}"/>
              </a:ext>
            </a:extLst>
          </p:cNvPr>
          <p:cNvPicPr>
            <a:picLocks noChangeAspect="1"/>
          </p:cNvPicPr>
          <p:nvPr/>
        </p:nvPicPr>
        <p:blipFill>
          <a:blip r:embed="rId4"/>
          <a:stretch>
            <a:fillRect/>
          </a:stretch>
        </p:blipFill>
        <p:spPr>
          <a:xfrm>
            <a:off x="1671023" y="1893928"/>
            <a:ext cx="11288354" cy="482012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0513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671022" y="821172"/>
            <a:ext cx="722990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rPr>
              <a:t>Prototype Working</a:t>
            </a:r>
            <a:r>
              <a:rPr lang="en-US" b="1" dirty="0">
                <a:solidFill>
                  <a:srgbClr val="00002E"/>
                </a:solidFill>
                <a:latin typeface="Nunito" pitchFamily="34" charset="0"/>
              </a:rPr>
              <a:t>  Static Charging</a:t>
            </a:r>
            <a:endParaRPr lang="en-US" dirty="0"/>
          </a:p>
        </p:txBody>
      </p:sp>
      <p:pic>
        <p:nvPicPr>
          <p:cNvPr id="5" name="Picture 4">
            <a:extLst>
              <a:ext uri="{FF2B5EF4-FFF2-40B4-BE49-F238E27FC236}">
                <a16:creationId xmlns:a16="http://schemas.microsoft.com/office/drawing/2014/main" id="{CD14223C-5F9F-C890-0C7B-76B250714BC6}"/>
              </a:ext>
            </a:extLst>
          </p:cNvPr>
          <p:cNvPicPr>
            <a:picLocks noChangeAspect="1"/>
          </p:cNvPicPr>
          <p:nvPr/>
        </p:nvPicPr>
        <p:blipFill>
          <a:blip r:embed="rId4"/>
          <a:stretch>
            <a:fillRect/>
          </a:stretch>
        </p:blipFill>
        <p:spPr>
          <a:xfrm>
            <a:off x="3393587" y="1940242"/>
            <a:ext cx="7843226" cy="5468186"/>
          </a:xfrm>
          <a:prstGeom prst="rect">
            <a:avLst/>
          </a:prstGeom>
        </p:spPr>
      </p:pic>
    </p:spTree>
    <p:extLst>
      <p:ext uri="{BB962C8B-B14F-4D97-AF65-F5344CB8AC3E}">
        <p14:creationId xmlns:p14="http://schemas.microsoft.com/office/powerpoint/2010/main" val="86760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060294" y="498783"/>
            <a:ext cx="6112705"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rPr>
              <a:t>Circuit Diagram </a:t>
            </a:r>
            <a:r>
              <a:rPr lang="en-US" b="1" dirty="0">
                <a:solidFill>
                  <a:srgbClr val="00002E"/>
                </a:solidFill>
                <a:latin typeface="Nunito" pitchFamily="34" charset="0"/>
              </a:rPr>
              <a:t> Static Charging</a:t>
            </a:r>
            <a:endParaRPr lang="en-US" sz="4374" dirty="0"/>
          </a:p>
        </p:txBody>
      </p:sp>
      <p:pic>
        <p:nvPicPr>
          <p:cNvPr id="6" name="Picture 5">
            <a:extLst>
              <a:ext uri="{FF2B5EF4-FFF2-40B4-BE49-F238E27FC236}">
                <a16:creationId xmlns:a16="http://schemas.microsoft.com/office/drawing/2014/main" id="{AC650062-F42E-9606-EA8D-4204A0551A53}"/>
              </a:ext>
            </a:extLst>
          </p:cNvPr>
          <p:cNvPicPr>
            <a:picLocks noChangeAspect="1"/>
          </p:cNvPicPr>
          <p:nvPr/>
        </p:nvPicPr>
        <p:blipFill>
          <a:blip r:embed="rId4"/>
          <a:stretch>
            <a:fillRect/>
          </a:stretch>
        </p:blipFill>
        <p:spPr>
          <a:xfrm>
            <a:off x="2060294" y="1412111"/>
            <a:ext cx="10637134" cy="6817489"/>
          </a:xfrm>
          <a:prstGeom prst="rect">
            <a:avLst/>
          </a:prstGeom>
        </p:spPr>
      </p:pic>
    </p:spTree>
    <p:extLst>
      <p:ext uri="{BB962C8B-B14F-4D97-AF65-F5344CB8AC3E}">
        <p14:creationId xmlns:p14="http://schemas.microsoft.com/office/powerpoint/2010/main" val="1587436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3404</Words>
  <Application>Microsoft Office PowerPoint</Application>
  <PresentationFormat>Custom</PresentationFormat>
  <Paragraphs>419</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Bhudev Bhanpuriya</cp:lastModifiedBy>
  <cp:revision>4</cp:revision>
  <dcterms:created xsi:type="dcterms:W3CDTF">2024-04-13T08:37:44Z</dcterms:created>
  <dcterms:modified xsi:type="dcterms:W3CDTF">2024-04-14T22:00:14Z</dcterms:modified>
</cp:coreProperties>
</file>